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89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t>2025/4/9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ページ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ローチャート: 端子 2">
            <a:extLst>
              <a:ext uri="{FF2B5EF4-FFF2-40B4-BE49-F238E27FC236}">
                <a16:creationId xmlns:a16="http://schemas.microsoft.com/office/drawing/2014/main" id="{7AFF6852-F69E-4816-B1ED-FAE00EDF3E77}"/>
              </a:ext>
            </a:extLst>
          </p:cNvPr>
          <p:cNvSpPr/>
          <p:nvPr/>
        </p:nvSpPr>
        <p:spPr>
          <a:xfrm>
            <a:off x="708660" y="1859280"/>
            <a:ext cx="1021080" cy="3429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ローチャート: 端子 19">
            <a:extLst>
              <a:ext uri="{FF2B5EF4-FFF2-40B4-BE49-F238E27FC236}">
                <a16:creationId xmlns:a16="http://schemas.microsoft.com/office/drawing/2014/main" id="{6DF3D8C7-C077-47E4-9CA6-4D7A05F72F54}"/>
              </a:ext>
            </a:extLst>
          </p:cNvPr>
          <p:cNvSpPr/>
          <p:nvPr/>
        </p:nvSpPr>
        <p:spPr>
          <a:xfrm>
            <a:off x="708660" y="4431030"/>
            <a:ext cx="1021080" cy="3429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ローチャート: データ 3">
            <a:extLst>
              <a:ext uri="{FF2B5EF4-FFF2-40B4-BE49-F238E27FC236}">
                <a16:creationId xmlns:a16="http://schemas.microsoft.com/office/drawing/2014/main" id="{0856D175-E9E9-4573-89AC-9DE857590B61}"/>
              </a:ext>
            </a:extLst>
          </p:cNvPr>
          <p:cNvSpPr/>
          <p:nvPr/>
        </p:nvSpPr>
        <p:spPr>
          <a:xfrm>
            <a:off x="792480" y="2752725"/>
            <a:ext cx="853440" cy="44196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516070E1-1E98-4E20-96BD-3FD0B18CFE68}"/>
              </a:ext>
            </a:extLst>
          </p:cNvPr>
          <p:cNvSpPr/>
          <p:nvPr/>
        </p:nvSpPr>
        <p:spPr>
          <a:xfrm>
            <a:off x="2209800" y="3581400"/>
            <a:ext cx="906780" cy="3962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ローチャート: 判断 5">
            <a:extLst>
              <a:ext uri="{FF2B5EF4-FFF2-40B4-BE49-F238E27FC236}">
                <a16:creationId xmlns:a16="http://schemas.microsoft.com/office/drawing/2014/main" id="{C7C2FEFC-B278-428C-91F6-E7A377606F60}"/>
              </a:ext>
            </a:extLst>
          </p:cNvPr>
          <p:cNvSpPr/>
          <p:nvPr/>
        </p:nvSpPr>
        <p:spPr>
          <a:xfrm>
            <a:off x="708660" y="3545205"/>
            <a:ext cx="1021080" cy="50101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6F70EB99-4D08-4E9C-9F20-5BE652EB761B}"/>
              </a:ext>
            </a:extLst>
          </p:cNvPr>
          <p:cNvCxnSpPr>
            <a:stCxn id="3" idx="2"/>
            <a:endCxn id="4" idx="1"/>
          </p:cNvCxnSpPr>
          <p:nvPr/>
        </p:nvCxnSpPr>
        <p:spPr>
          <a:xfrm>
            <a:off x="1219200" y="2202180"/>
            <a:ext cx="0" cy="55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4E69BBE-972D-4E39-9C9D-A5DA24AB9DE0}"/>
              </a:ext>
            </a:extLst>
          </p:cNvPr>
          <p:cNvCxnSpPr>
            <a:stCxn id="4" idx="4"/>
            <a:endCxn id="6" idx="0"/>
          </p:cNvCxnSpPr>
          <p:nvPr/>
        </p:nvCxnSpPr>
        <p:spPr>
          <a:xfrm>
            <a:off x="1219200" y="3194685"/>
            <a:ext cx="0" cy="35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7058F40D-A12F-4EA4-8678-3AC98BF49DA3}"/>
              </a:ext>
            </a:extLst>
          </p:cNvPr>
          <p:cNvCxnSpPr>
            <a:stCxn id="6" idx="2"/>
            <a:endCxn id="20" idx="0"/>
          </p:cNvCxnSpPr>
          <p:nvPr/>
        </p:nvCxnSpPr>
        <p:spPr>
          <a:xfrm>
            <a:off x="1219200" y="4046221"/>
            <a:ext cx="0" cy="384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E190800-66D7-4F67-B285-A02CFDF0682B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 flipV="1">
            <a:off x="1729740" y="3779520"/>
            <a:ext cx="480060" cy="1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1A23CFA3-7178-4E88-8BEC-2FA47CEDFFF1}"/>
              </a:ext>
            </a:extLst>
          </p:cNvPr>
          <p:cNvCxnSpPr>
            <a:cxnSpLocks/>
            <a:endCxn id="4" idx="5"/>
          </p:cNvCxnSpPr>
          <p:nvPr/>
        </p:nvCxnSpPr>
        <p:spPr>
          <a:xfrm rot="10800000">
            <a:off x="1560576" y="2973706"/>
            <a:ext cx="1556004" cy="805817"/>
          </a:xfrm>
          <a:prstGeom prst="bentConnector3">
            <a:avLst>
              <a:gd name="adj1" fmla="val -2492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C40D98-172C-4C24-AD9F-C0303B85AAA4}"/>
              </a:ext>
            </a:extLst>
          </p:cNvPr>
          <p:cNvSpPr txBox="1"/>
          <p:nvPr/>
        </p:nvSpPr>
        <p:spPr>
          <a:xfrm>
            <a:off x="1699261" y="3105834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NO</a:t>
            </a: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1B42648-E23A-4C8E-B77E-91A567A99993}"/>
              </a:ext>
            </a:extLst>
          </p:cNvPr>
          <p:cNvSpPr txBox="1"/>
          <p:nvPr/>
        </p:nvSpPr>
        <p:spPr>
          <a:xfrm>
            <a:off x="1287781" y="3723055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YES</a:t>
            </a:r>
            <a:endParaRPr kumimoji="1" lang="ja-JP" altLang="en-US" dirty="0"/>
          </a:p>
        </p:txBody>
      </p:sp>
      <p:sp>
        <p:nvSpPr>
          <p:cNvPr id="39" name="フローチャート: 端子 38">
            <a:extLst>
              <a:ext uri="{FF2B5EF4-FFF2-40B4-BE49-F238E27FC236}">
                <a16:creationId xmlns:a16="http://schemas.microsoft.com/office/drawing/2014/main" id="{48F39094-2DA5-4265-B51A-ACB965E22B17}"/>
              </a:ext>
            </a:extLst>
          </p:cNvPr>
          <p:cNvSpPr/>
          <p:nvPr/>
        </p:nvSpPr>
        <p:spPr>
          <a:xfrm>
            <a:off x="3671319" y="1924055"/>
            <a:ext cx="1021080" cy="3429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ローチャート: 代替処理 39">
            <a:extLst>
              <a:ext uri="{FF2B5EF4-FFF2-40B4-BE49-F238E27FC236}">
                <a16:creationId xmlns:a16="http://schemas.microsoft.com/office/drawing/2014/main" id="{D964C9FA-57C3-4E42-B1EA-72879A60811F}"/>
              </a:ext>
            </a:extLst>
          </p:cNvPr>
          <p:cNvSpPr/>
          <p:nvPr/>
        </p:nvSpPr>
        <p:spPr>
          <a:xfrm>
            <a:off x="5145789" y="1897385"/>
            <a:ext cx="906780" cy="3962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フローチャート: 判断 40">
            <a:extLst>
              <a:ext uri="{FF2B5EF4-FFF2-40B4-BE49-F238E27FC236}">
                <a16:creationId xmlns:a16="http://schemas.microsoft.com/office/drawing/2014/main" id="{DA95F4FC-84A8-4AD0-881C-8865180FD3BB}"/>
              </a:ext>
            </a:extLst>
          </p:cNvPr>
          <p:cNvSpPr/>
          <p:nvPr/>
        </p:nvSpPr>
        <p:spPr>
          <a:xfrm>
            <a:off x="6478144" y="1844997"/>
            <a:ext cx="1021080" cy="50101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フローチャート: 端子 41">
            <a:extLst>
              <a:ext uri="{FF2B5EF4-FFF2-40B4-BE49-F238E27FC236}">
                <a16:creationId xmlns:a16="http://schemas.microsoft.com/office/drawing/2014/main" id="{8DA41C1D-24D7-4017-9731-F6F521B7984B}"/>
              </a:ext>
            </a:extLst>
          </p:cNvPr>
          <p:cNvSpPr/>
          <p:nvPr/>
        </p:nvSpPr>
        <p:spPr>
          <a:xfrm>
            <a:off x="7764780" y="1924055"/>
            <a:ext cx="1021080" cy="3429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フローチャート: 代替処理 42">
            <a:extLst>
              <a:ext uri="{FF2B5EF4-FFF2-40B4-BE49-F238E27FC236}">
                <a16:creationId xmlns:a16="http://schemas.microsoft.com/office/drawing/2014/main" id="{5628BD02-7EE2-4FA1-84E5-BD912976FD46}"/>
              </a:ext>
            </a:extLst>
          </p:cNvPr>
          <p:cNvSpPr/>
          <p:nvPr/>
        </p:nvSpPr>
        <p:spPr>
          <a:xfrm>
            <a:off x="6531483" y="2775585"/>
            <a:ext cx="906780" cy="3962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ローチャート: 判断 43">
            <a:extLst>
              <a:ext uri="{FF2B5EF4-FFF2-40B4-BE49-F238E27FC236}">
                <a16:creationId xmlns:a16="http://schemas.microsoft.com/office/drawing/2014/main" id="{5D12D23A-D366-4EAF-AD91-24CB0505C2FD}"/>
              </a:ext>
            </a:extLst>
          </p:cNvPr>
          <p:cNvSpPr/>
          <p:nvPr/>
        </p:nvSpPr>
        <p:spPr>
          <a:xfrm>
            <a:off x="6481953" y="3618000"/>
            <a:ext cx="1021080" cy="50101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BFEA4C59-81EE-43FC-982F-A9A601C97EA9}"/>
              </a:ext>
            </a:extLst>
          </p:cNvPr>
          <p:cNvCxnSpPr>
            <a:stCxn id="39" idx="3"/>
            <a:endCxn id="40" idx="1"/>
          </p:cNvCxnSpPr>
          <p:nvPr/>
        </p:nvCxnSpPr>
        <p:spPr>
          <a:xfrm>
            <a:off x="4692399" y="2095505"/>
            <a:ext cx="4533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CAEED194-1E63-49CF-97E0-88251762FFF9}"/>
              </a:ext>
            </a:extLst>
          </p:cNvPr>
          <p:cNvCxnSpPr>
            <a:stCxn id="40" idx="3"/>
            <a:endCxn id="41" idx="1"/>
          </p:cNvCxnSpPr>
          <p:nvPr/>
        </p:nvCxnSpPr>
        <p:spPr>
          <a:xfrm>
            <a:off x="6052569" y="2095505"/>
            <a:ext cx="4255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3588D15B-C1D4-42E7-AEBA-FA148E61C456}"/>
              </a:ext>
            </a:extLst>
          </p:cNvPr>
          <p:cNvCxnSpPr>
            <a:stCxn id="41" idx="3"/>
            <a:endCxn id="42" idx="1"/>
          </p:cNvCxnSpPr>
          <p:nvPr/>
        </p:nvCxnSpPr>
        <p:spPr>
          <a:xfrm>
            <a:off x="7499224" y="2095505"/>
            <a:ext cx="2655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D35AEB29-14EF-4831-9779-BCC3BDFC509E}"/>
              </a:ext>
            </a:extLst>
          </p:cNvPr>
          <p:cNvCxnSpPr>
            <a:stCxn id="41" idx="2"/>
            <a:endCxn id="43" idx="0"/>
          </p:cNvCxnSpPr>
          <p:nvPr/>
        </p:nvCxnSpPr>
        <p:spPr>
          <a:xfrm flipH="1">
            <a:off x="6984873" y="2346013"/>
            <a:ext cx="3811" cy="429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4B61666F-8D5C-4095-9ADC-50783FA11958}"/>
              </a:ext>
            </a:extLst>
          </p:cNvPr>
          <p:cNvCxnSpPr>
            <a:cxnSpLocks/>
            <a:stCxn id="43" idx="2"/>
            <a:endCxn id="44" idx="0"/>
          </p:cNvCxnSpPr>
          <p:nvPr/>
        </p:nvCxnSpPr>
        <p:spPr>
          <a:xfrm>
            <a:off x="6984873" y="3171825"/>
            <a:ext cx="7620" cy="446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2F185735-72EF-497E-B6AE-2F6F25D51BA9}"/>
              </a:ext>
            </a:extLst>
          </p:cNvPr>
          <p:cNvCxnSpPr>
            <a:stCxn id="44" idx="3"/>
            <a:endCxn id="42" idx="2"/>
          </p:cNvCxnSpPr>
          <p:nvPr/>
        </p:nvCxnSpPr>
        <p:spPr>
          <a:xfrm flipV="1">
            <a:off x="7503033" y="2266955"/>
            <a:ext cx="772287" cy="16015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コネクタ: カギ線 45">
            <a:extLst>
              <a:ext uri="{FF2B5EF4-FFF2-40B4-BE49-F238E27FC236}">
                <a16:creationId xmlns:a16="http://schemas.microsoft.com/office/drawing/2014/main" id="{670D5959-9FB3-44E7-9146-109E5C052EC1}"/>
              </a:ext>
            </a:extLst>
          </p:cNvPr>
          <p:cNvCxnSpPr>
            <a:stCxn id="44" idx="1"/>
            <a:endCxn id="43" idx="1"/>
          </p:cNvCxnSpPr>
          <p:nvPr/>
        </p:nvCxnSpPr>
        <p:spPr>
          <a:xfrm rot="10800000" flipH="1">
            <a:off x="6481953" y="2973706"/>
            <a:ext cx="49530" cy="894803"/>
          </a:xfrm>
          <a:prstGeom prst="bentConnector3">
            <a:avLst>
              <a:gd name="adj1" fmla="val -4615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826759B-625E-445C-8273-9452F4F6A1AE}"/>
              </a:ext>
            </a:extLst>
          </p:cNvPr>
          <p:cNvSpPr txBox="1"/>
          <p:nvPr/>
        </p:nvSpPr>
        <p:spPr>
          <a:xfrm>
            <a:off x="6408038" y="2053590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NO</a:t>
            </a:r>
            <a:endParaRPr kumimoji="1" lang="ja-JP" altLang="en-US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A8D84BD-4AB6-4940-A28B-D3CACCBDEB60}"/>
              </a:ext>
            </a:extLst>
          </p:cNvPr>
          <p:cNvSpPr txBox="1"/>
          <p:nvPr/>
        </p:nvSpPr>
        <p:spPr>
          <a:xfrm>
            <a:off x="6411848" y="2962686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NO</a:t>
            </a:r>
            <a:endParaRPr kumimoji="1"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6408E2-150D-4CC0-85D5-E387BF89FB10}"/>
              </a:ext>
            </a:extLst>
          </p:cNvPr>
          <p:cNvSpPr txBox="1"/>
          <p:nvPr/>
        </p:nvSpPr>
        <p:spPr>
          <a:xfrm>
            <a:off x="7312912" y="1268267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YES</a:t>
            </a:r>
            <a:endParaRPr kumimoji="1" lang="ja-JP" altLang="en-US" dirty="0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B747112-72A2-4338-A51A-F111604C0F31}"/>
              </a:ext>
            </a:extLst>
          </p:cNvPr>
          <p:cNvSpPr txBox="1"/>
          <p:nvPr/>
        </p:nvSpPr>
        <p:spPr>
          <a:xfrm>
            <a:off x="7427976" y="3171825"/>
            <a:ext cx="580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	YES</a:t>
            </a:r>
            <a:endParaRPr kumimoji="1"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93077B4-8C12-4411-99F8-FE54BDD7AE64}"/>
              </a:ext>
            </a:extLst>
          </p:cNvPr>
          <p:cNvSpPr txBox="1"/>
          <p:nvPr/>
        </p:nvSpPr>
        <p:spPr>
          <a:xfrm>
            <a:off x="1729740" y="545592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縦式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178E3D8-1031-46D5-8624-0B67B7BEBD19}"/>
              </a:ext>
            </a:extLst>
          </p:cNvPr>
          <p:cNvSpPr txBox="1"/>
          <p:nvPr/>
        </p:nvSpPr>
        <p:spPr>
          <a:xfrm>
            <a:off x="6698360" y="54787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横式</a:t>
            </a:r>
          </a:p>
        </p:txBody>
      </p:sp>
    </p:spTree>
    <p:extLst>
      <p:ext uri="{BB962C8B-B14F-4D97-AF65-F5344CB8AC3E}">
        <p14:creationId xmlns:p14="http://schemas.microsoft.com/office/powerpoint/2010/main" val="458738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ページ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データ"/>
          <p:cNvSpPr/>
          <p:nvPr/>
        </p:nvSpPr>
        <p:spPr>
          <a:xfrm>
            <a:off x="3486907" y="1439962"/>
            <a:ext cx="954187" cy="382076"/>
          </a:xfrm>
          <a:custGeom>
            <a:avLst/>
            <a:gdLst>
              <a:gd name="connsiteX0" fmla="*/ 47760 w 954187"/>
              <a:gd name="connsiteY0" fmla="*/ 191038 h 382076"/>
              <a:gd name="connsiteX1" fmla="*/ 477094 w 954187"/>
              <a:gd name="connsiteY1" fmla="*/ 0 h 382076"/>
              <a:gd name="connsiteX2" fmla="*/ 906428 w 954187"/>
              <a:gd name="connsiteY2" fmla="*/ 191038 h 382076"/>
              <a:gd name="connsiteX3" fmla="*/ 477094 w 954187"/>
              <a:gd name="connsiteY3" fmla="*/ 382076 h 382076"/>
              <a:gd name="rtl" fmla="*/ 95519 w 954187"/>
              <a:gd name="rtr" fmla="*/ 858668 w 954187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954187" h="382076" stroke="0">
                <a:moveTo>
                  <a:pt x="858668" y="382076"/>
                </a:moveTo>
                <a:lnTo>
                  <a:pt x="954187" y="0"/>
                </a:lnTo>
                <a:lnTo>
                  <a:pt x="95519" y="0"/>
                </a:lnTo>
                <a:lnTo>
                  <a:pt x="0" y="382076"/>
                </a:lnTo>
                <a:lnTo>
                  <a:pt x="858668" y="382076"/>
                </a:lnTo>
                <a:close/>
              </a:path>
              <a:path w="954187" h="382076" fill="none">
                <a:moveTo>
                  <a:pt x="858668" y="382076"/>
                </a:moveTo>
                <a:lnTo>
                  <a:pt x="954187" y="0"/>
                </a:lnTo>
                <a:lnTo>
                  <a:pt x="95519" y="0"/>
                </a:lnTo>
                <a:lnTo>
                  <a:pt x="0" y="382076"/>
                </a:lnTo>
                <a:lnTo>
                  <a:pt x="858668" y="382076"/>
                </a:lnTo>
                <a:close/>
              </a:path>
            </a:pathLst>
          </a:custGeom>
          <a:solidFill>
            <a:srgbClr val="FF7E79"/>
          </a:solidFill>
          <a:ln w="7600" cap="flat">
            <a:solidFill>
              <a:srgbClr val="FF000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データ受信</a:t>
            </a:r>
          </a:p>
        </p:txBody>
      </p:sp>
      <p:sp>
        <p:nvSpPr>
          <p:cNvPr id="102" name="ConnectLine"/>
          <p:cNvSpPr/>
          <p:nvPr/>
        </p:nvSpPr>
        <p:spPr>
          <a:xfrm>
            <a:off x="3964001" y="1822038"/>
            <a:ext cx="7600" cy="360559"/>
          </a:xfrm>
          <a:custGeom>
            <a:avLst/>
            <a:gdLst/>
            <a:ahLst/>
            <a:cxnLst/>
            <a:rect l="l" t="t" r="r" b="b"/>
            <a:pathLst>
              <a:path w="7600" h="360559" fill="none">
                <a:moveTo>
                  <a:pt x="0" y="0"/>
                </a:moveTo>
                <a:lnTo>
                  <a:pt x="0" y="360559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  <p:sp>
        <p:nvSpPr>
          <p:cNvPr id="103" name="処理"/>
          <p:cNvSpPr/>
          <p:nvPr/>
        </p:nvSpPr>
        <p:spPr>
          <a:xfrm>
            <a:off x="3584001" y="2182597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456000 h 456000"/>
              <a:gd name="rtb" fmla="*/ 4636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56000" stroke="0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  <a:path w="760000" h="456000" fill="none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</a:pathLst>
          </a:custGeom>
          <a:solidFill>
            <a:srgbClr val="A0AFFF"/>
          </a:solidFill>
          <a:ln w="7600" cap="flat">
            <a:solidFill>
              <a:srgbClr val="384AAE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303030"/>
                </a:solidFill>
                <a:latin typeface="Arial"/>
                <a:ea typeface="Arial"/>
                <a:cs typeface="Arial"/>
              </a:rPr>
              <a:t>データチャック</a:t>
            </a:r>
          </a:p>
        </p:txBody>
      </p:sp>
      <p:sp>
        <p:nvSpPr>
          <p:cNvPr id="104" name="ConnectLine"/>
          <p:cNvSpPr/>
          <p:nvPr/>
        </p:nvSpPr>
        <p:spPr>
          <a:xfrm>
            <a:off x="3964001" y="2638597"/>
            <a:ext cx="7600" cy="258400"/>
          </a:xfrm>
          <a:custGeom>
            <a:avLst/>
            <a:gdLst/>
            <a:ahLst/>
            <a:cxnLst/>
            <a:rect l="l" t="t" r="r" b="b"/>
            <a:pathLst>
              <a:path w="7600" h="258400" fill="none">
                <a:moveTo>
                  <a:pt x="0" y="0"/>
                </a:moveTo>
                <a:lnTo>
                  <a:pt x="4786" y="258400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  <p:sp>
        <p:nvSpPr>
          <p:cNvPr id="105" name="判定"/>
          <p:cNvSpPr/>
          <p:nvPr/>
        </p:nvSpPr>
        <p:spPr>
          <a:xfrm>
            <a:off x="3356822" y="2895097"/>
            <a:ext cx="1223930" cy="855000"/>
          </a:xfrm>
          <a:custGeom>
            <a:avLst/>
            <a:gdLst>
              <a:gd name="connsiteX0" fmla="*/ 0 w 1223930"/>
              <a:gd name="connsiteY0" fmla="*/ 427500 h 855000"/>
              <a:gd name="connsiteX1" fmla="*/ 611965 w 1223930"/>
              <a:gd name="connsiteY1" fmla="*/ 0 h 855000"/>
              <a:gd name="connsiteX2" fmla="*/ 1223930 w 1223930"/>
              <a:gd name="connsiteY2" fmla="*/ 427500 h 855000"/>
              <a:gd name="connsiteX3" fmla="*/ 611965 w 1223930"/>
              <a:gd name="connsiteY3" fmla="*/ 855000 h 855000"/>
              <a:gd name="rtl" fmla="*/ 195829 w 1223930"/>
              <a:gd name="rtt" fmla="*/ 153900 h 855000"/>
              <a:gd name="rtr" fmla="*/ 1028101 w 1223930"/>
              <a:gd name="rtb" fmla="*/ 701100 h 855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rtt" r="rtr" b="rtb"/>
            <a:pathLst>
              <a:path w="1223930" h="855000" stroke="0">
                <a:moveTo>
                  <a:pt x="611965" y="855000"/>
                </a:moveTo>
                <a:lnTo>
                  <a:pt x="1223930" y="427500"/>
                </a:lnTo>
                <a:lnTo>
                  <a:pt x="611965" y="0"/>
                </a:lnTo>
                <a:lnTo>
                  <a:pt x="0" y="427500"/>
                </a:lnTo>
                <a:lnTo>
                  <a:pt x="611965" y="855000"/>
                </a:lnTo>
                <a:close/>
              </a:path>
              <a:path w="1223930" h="855000" fill="none">
                <a:moveTo>
                  <a:pt x="611965" y="855000"/>
                </a:moveTo>
                <a:lnTo>
                  <a:pt x="1223930" y="427500"/>
                </a:lnTo>
                <a:lnTo>
                  <a:pt x="611965" y="0"/>
                </a:lnTo>
                <a:lnTo>
                  <a:pt x="0" y="427500"/>
                </a:lnTo>
                <a:lnTo>
                  <a:pt x="611965" y="855000"/>
                </a:lnTo>
                <a:close/>
              </a:path>
            </a:pathLst>
          </a:custGeom>
          <a:solidFill>
            <a:srgbClr val="FFCC53"/>
          </a:solidFill>
          <a:ln w="7600" cap="flat">
            <a:solidFill>
              <a:srgbClr val="4155C6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不正な文字列、桁違い有無</a:t>
            </a:r>
          </a:p>
        </p:txBody>
      </p:sp>
      <p:sp>
        <p:nvSpPr>
          <p:cNvPr id="106" name="ConnectLine"/>
          <p:cNvSpPr/>
          <p:nvPr/>
        </p:nvSpPr>
        <p:spPr>
          <a:xfrm>
            <a:off x="4580752" y="3322597"/>
            <a:ext cx="410400" cy="7600"/>
          </a:xfrm>
          <a:custGeom>
            <a:avLst/>
            <a:gdLst>
              <a:gd name="rtl" fmla="*/ 8169 w 410400"/>
              <a:gd name="rtt" fmla="*/ -152000 h 7600"/>
              <a:gd name="rtr" fmla="*/ 289369 w 410400"/>
              <a:gd name="rtb" fmla="*/ 152000 h 7600"/>
            </a:gdLst>
            <a:ahLst/>
            <a:cxnLst/>
            <a:rect l="rtl" t="rtt" r="rtr" b="rtb"/>
            <a:pathLst>
              <a:path w="410400" h="7600" fill="none">
                <a:moveTo>
                  <a:pt x="0" y="0"/>
                </a:moveTo>
                <a:lnTo>
                  <a:pt x="410400" y="0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endParaRPr sz="912"/>
          </a:p>
          <a:p>
            <a:pPr algn="ctr"/>
            <a:r>
              <a:rPr lang="zh-CN" altLang="en-US" sz="912" b="1" dirty="0">
                <a:solidFill>
                  <a:srgbClr val="191919"/>
                </a:solidFill>
                <a:highlight>
                  <a:srgbClr val="FFFFFF"/>
                </a:highlight>
                <a:latin typeface="ＭＳ 明朝"/>
                <a:ea typeface="ＭＳ 明朝"/>
                <a:cs typeface="ＭＳ 明朝"/>
              </a:rPr>
              <a:t>yes</a:t>
            </a:r>
          </a:p>
        </p:txBody>
      </p:sp>
      <p:sp>
        <p:nvSpPr>
          <p:cNvPr id="107" name="処理"/>
          <p:cNvSpPr/>
          <p:nvPr/>
        </p:nvSpPr>
        <p:spPr>
          <a:xfrm>
            <a:off x="4989102" y="3094597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4560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60000" h="456000" stroke="0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  <a:path w="760000" h="456000" fill="none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</a:pathLst>
          </a:custGeom>
          <a:solidFill>
            <a:srgbClr val="A0AFFF"/>
          </a:solidFill>
          <a:ln w="7600" cap="flat">
            <a:solidFill>
              <a:srgbClr val="384AAE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303030"/>
                </a:solidFill>
                <a:latin typeface="Arial"/>
                <a:ea typeface="Arial"/>
                <a:cs typeface="Arial"/>
              </a:rPr>
              <a:t>エラーハンドリング</a:t>
            </a:r>
          </a:p>
        </p:txBody>
      </p:sp>
      <p:sp>
        <p:nvSpPr>
          <p:cNvPr id="108" name="ConnectLine"/>
          <p:cNvSpPr/>
          <p:nvPr/>
        </p:nvSpPr>
        <p:spPr>
          <a:xfrm>
            <a:off x="3964001" y="3750097"/>
            <a:ext cx="7600" cy="250040"/>
          </a:xfrm>
          <a:custGeom>
            <a:avLst/>
            <a:gdLst>
              <a:gd name="rtl" fmla="*/ 23011 w 7600"/>
              <a:gd name="rtt" fmla="*/ 59448 h 250040"/>
              <a:gd name="rtr" fmla="*/ 235811 w 7600"/>
              <a:gd name="rtb" fmla="*/ 241848 h 250040"/>
            </a:gdLst>
            <a:ahLst/>
            <a:cxnLst/>
            <a:rect l="rtl" t="rtt" r="rtr" b="rtb"/>
            <a:pathLst>
              <a:path w="7600" h="250040" fill="none">
                <a:moveTo>
                  <a:pt x="4786" y="0"/>
                </a:moveTo>
                <a:lnTo>
                  <a:pt x="0" y="250040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highlight>
                  <a:srgbClr val="FFFFFF"/>
                </a:highlight>
                <a:latin typeface="ＭＳ 明朝"/>
                <a:ea typeface="ＭＳ 明朝"/>
                <a:cs typeface="ＭＳ 明朝"/>
              </a:rPr>
              <a:t>no</a:t>
            </a:r>
          </a:p>
        </p:txBody>
      </p:sp>
      <p:sp>
        <p:nvSpPr>
          <p:cNvPr id="109" name="サブプロセス"/>
          <p:cNvSpPr/>
          <p:nvPr/>
        </p:nvSpPr>
        <p:spPr>
          <a:xfrm>
            <a:off x="3584001" y="4006597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456000 h 456000"/>
              <a:gd name="rtl" fmla="*/ 114000 w 760000"/>
              <a:gd name="rtr" fmla="*/ 646000 w 760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760000" h="456000" stroke="0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  <a:path w="760000" h="456000" fill="none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  <a:moveTo>
                  <a:pt x="114000" y="456000"/>
                </a:moveTo>
                <a:lnTo>
                  <a:pt x="114000" y="0"/>
                </a:lnTo>
                <a:lnTo>
                  <a:pt x="114000" y="456000"/>
                </a:lnTo>
                <a:close/>
                <a:moveTo>
                  <a:pt x="646000" y="456000"/>
                </a:moveTo>
                <a:lnTo>
                  <a:pt x="646000" y="0"/>
                </a:lnTo>
                <a:lnTo>
                  <a:pt x="646000" y="456000"/>
                </a:lnTo>
                <a:close/>
              </a:path>
            </a:pathLst>
          </a:custGeom>
          <a:solidFill>
            <a:srgbClr val="FF7E79"/>
          </a:solidFill>
          <a:ln w="7600" cap="flat">
            <a:solidFill>
              <a:srgbClr val="FF000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データ集計処理</a:t>
            </a:r>
          </a:p>
        </p:txBody>
      </p:sp>
      <p:sp>
        <p:nvSpPr>
          <p:cNvPr id="110" name="サブプロセス"/>
          <p:cNvSpPr/>
          <p:nvPr/>
        </p:nvSpPr>
        <p:spPr>
          <a:xfrm>
            <a:off x="3584001" y="4857797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456000 h 456000"/>
              <a:gd name="rtl" fmla="*/ 133448 w 760000"/>
              <a:gd name="rtr" fmla="*/ 626552 w 760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760000" h="456000" stroke="0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  <a:path w="760000" h="456000" fill="none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  <a:moveTo>
                  <a:pt x="133448" y="456000"/>
                </a:moveTo>
                <a:lnTo>
                  <a:pt x="133448" y="0"/>
                </a:lnTo>
                <a:lnTo>
                  <a:pt x="133448" y="456000"/>
                </a:lnTo>
                <a:close/>
                <a:moveTo>
                  <a:pt x="626552" y="456000"/>
                </a:moveTo>
                <a:lnTo>
                  <a:pt x="626552" y="0"/>
                </a:lnTo>
                <a:lnTo>
                  <a:pt x="626552" y="456000"/>
                </a:lnTo>
                <a:close/>
              </a:path>
            </a:pathLst>
          </a:custGeom>
          <a:solidFill>
            <a:srgbClr val="FF7E79"/>
          </a:solidFill>
          <a:ln w="7600" cap="flat">
            <a:solidFill>
              <a:srgbClr val="FF000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レポート作成処理</a:t>
            </a:r>
          </a:p>
        </p:txBody>
      </p:sp>
      <p:sp>
        <p:nvSpPr>
          <p:cNvPr id="111" name="ConnectLine"/>
          <p:cNvSpPr/>
          <p:nvPr/>
        </p:nvSpPr>
        <p:spPr>
          <a:xfrm>
            <a:off x="3964001" y="4462597"/>
            <a:ext cx="7600" cy="395200"/>
          </a:xfrm>
          <a:custGeom>
            <a:avLst/>
            <a:gdLst/>
            <a:ahLst/>
            <a:cxnLst/>
            <a:rect l="l" t="t" r="r" b="b"/>
            <a:pathLst>
              <a:path w="7600" h="395200" fill="none">
                <a:moveTo>
                  <a:pt x="0" y="0"/>
                </a:moveTo>
                <a:lnTo>
                  <a:pt x="0" y="395200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  <p:sp>
        <p:nvSpPr>
          <p:cNvPr id="123" name="ConnectLine"/>
          <p:cNvSpPr/>
          <p:nvPr/>
        </p:nvSpPr>
        <p:spPr>
          <a:xfrm>
            <a:off x="3964001" y="5313797"/>
            <a:ext cx="7600" cy="402145"/>
          </a:xfrm>
          <a:custGeom>
            <a:avLst/>
            <a:gdLst/>
            <a:ahLst/>
            <a:cxnLst/>
            <a:rect l="l" t="t" r="r" b="b"/>
            <a:pathLst>
              <a:path w="7600" h="402145" fill="none">
                <a:moveTo>
                  <a:pt x="0" y="0"/>
                </a:moveTo>
                <a:lnTo>
                  <a:pt x="0" y="402145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  <p:sp>
        <p:nvSpPr>
          <p:cNvPr id="124" name="開始／終了"/>
          <p:cNvSpPr/>
          <p:nvPr/>
        </p:nvSpPr>
        <p:spPr>
          <a:xfrm>
            <a:off x="3584001" y="5715942"/>
            <a:ext cx="760000" cy="334400"/>
          </a:xfrm>
          <a:custGeom>
            <a:avLst/>
            <a:gdLst>
              <a:gd name="connsiteX0" fmla="*/ 0 w 760000"/>
              <a:gd name="connsiteY0" fmla="*/ 167200 h 334400"/>
              <a:gd name="connsiteX1" fmla="*/ 380000 w 760000"/>
              <a:gd name="connsiteY1" fmla="*/ 0 h 334400"/>
              <a:gd name="connsiteX2" fmla="*/ 760000 w 760000"/>
              <a:gd name="connsiteY2" fmla="*/ 167200 h 334400"/>
              <a:gd name="connsiteX3" fmla="*/ 380000 w 760000"/>
              <a:gd name="connsiteY3" fmla="*/ 334400 h 334400"/>
              <a:gd name="rtl" fmla="*/ 83600 w 760000"/>
              <a:gd name="rtr" fmla="*/ 676400 w 760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760000" h="334400" stroke="0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  <a:path w="760000" h="334400" fill="none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</a:pathLst>
          </a:custGeom>
          <a:solidFill>
            <a:srgbClr val="92D050"/>
          </a:solidFill>
          <a:ln w="7600" cap="flat">
            <a:solidFill>
              <a:srgbClr val="00B05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454545"/>
                </a:solidFill>
                <a:latin typeface="Arial"/>
                <a:ea typeface="Arial"/>
                <a:cs typeface="Arial"/>
              </a:rPr>
              <a:t>終了</a:t>
            </a:r>
          </a:p>
        </p:txBody>
      </p:sp>
      <p:sp>
        <p:nvSpPr>
          <p:cNvPr id="126" name="ConnectLine"/>
          <p:cNvSpPr/>
          <p:nvPr/>
        </p:nvSpPr>
        <p:spPr>
          <a:xfrm>
            <a:off x="3964001" y="1079403"/>
            <a:ext cx="7600" cy="360559"/>
          </a:xfrm>
          <a:custGeom>
            <a:avLst/>
            <a:gdLst/>
            <a:ahLst/>
            <a:cxnLst/>
            <a:rect l="l" t="t" r="r" b="b"/>
            <a:pathLst>
              <a:path w="7600" h="360559" fill="none">
                <a:moveTo>
                  <a:pt x="4786" y="0"/>
                </a:moveTo>
                <a:lnTo>
                  <a:pt x="0" y="360559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  <p:sp>
        <p:nvSpPr>
          <p:cNvPr id="128" name="開始／終了"/>
          <p:cNvSpPr/>
          <p:nvPr/>
        </p:nvSpPr>
        <p:spPr>
          <a:xfrm>
            <a:off x="3588787" y="745003"/>
            <a:ext cx="760000" cy="334400"/>
          </a:xfrm>
          <a:custGeom>
            <a:avLst/>
            <a:gdLst>
              <a:gd name="connsiteX0" fmla="*/ 0 w 760000"/>
              <a:gd name="connsiteY0" fmla="*/ 167200 h 334400"/>
              <a:gd name="connsiteX1" fmla="*/ 380000 w 760000"/>
              <a:gd name="connsiteY1" fmla="*/ 0 h 334400"/>
              <a:gd name="connsiteX2" fmla="*/ 760000 w 760000"/>
              <a:gd name="connsiteY2" fmla="*/ 167200 h 334400"/>
              <a:gd name="connsiteX3" fmla="*/ 380000 w 760000"/>
              <a:gd name="connsiteY3" fmla="*/ 334400 h 334400"/>
              <a:gd name="rtl" fmla="*/ 83600 w 760000"/>
              <a:gd name="rtr" fmla="*/ 676400 w 760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760000" h="334400" stroke="0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  <a:path w="760000" h="334400" fill="none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</a:pathLst>
          </a:custGeom>
          <a:solidFill>
            <a:srgbClr val="92D050"/>
          </a:solidFill>
          <a:ln w="7600" cap="flat">
            <a:solidFill>
              <a:srgbClr val="00B05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912" b="1" dirty="0">
                <a:solidFill>
                  <a:srgbClr val="191919"/>
                </a:solidFill>
                <a:latin typeface="ＭＳ 明朝"/>
                <a:ea typeface="ＭＳ 明朝"/>
                <a:cs typeface="ＭＳ 明朝"/>
              </a:rPr>
              <a:t>開始</a:t>
            </a:r>
          </a:p>
        </p:txBody>
      </p:sp>
      <p:sp>
        <p:nvSpPr>
          <p:cNvPr id="133" name="ConnectLine"/>
          <p:cNvSpPr/>
          <p:nvPr/>
        </p:nvSpPr>
        <p:spPr>
          <a:xfrm>
            <a:off x="3964001" y="3550597"/>
            <a:ext cx="1405101" cy="1933218"/>
          </a:xfrm>
          <a:custGeom>
            <a:avLst/>
            <a:gdLst/>
            <a:ahLst/>
            <a:cxnLst/>
            <a:rect l="l" t="t" r="r" b="b"/>
            <a:pathLst>
              <a:path w="1405101" h="1933218" fill="none">
                <a:moveTo>
                  <a:pt x="1405101" y="0"/>
                </a:moveTo>
                <a:lnTo>
                  <a:pt x="1405101" y="1933218"/>
                </a:lnTo>
                <a:lnTo>
                  <a:pt x="0" y="1933218"/>
                </a:lnTo>
              </a:path>
            </a:pathLst>
          </a:custGeom>
          <a:noFill/>
          <a:ln w="7600" cap="flat">
            <a:solidFill>
              <a:srgbClr val="000000"/>
            </a:solidFill>
            <a:miter/>
            <a:tailEnd type="triangle" w="med" len="me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Horizontal Swimlane">
            <a:extLst>
              <a:ext uri="{FF2B5EF4-FFF2-40B4-BE49-F238E27FC236}">
                <a16:creationId xmlns:a16="http://schemas.microsoft.com/office/drawing/2014/main" id="{BF9ECD4F-4D3E-4160-8F66-E9A2BFDC0631}"/>
              </a:ext>
            </a:extLst>
          </p:cNvPr>
          <p:cNvGrpSpPr/>
          <p:nvPr/>
        </p:nvGrpSpPr>
        <p:grpSpPr>
          <a:xfrm>
            <a:off x="148800" y="112828"/>
            <a:ext cx="8846400" cy="6764000"/>
            <a:chOff x="148800" y="112828"/>
            <a:chExt cx="8846400" cy="6764000"/>
          </a:xfrm>
        </p:grpSpPr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34C6813C-7ACF-4A0A-809C-030AA11840CB}"/>
                </a:ext>
              </a:extLst>
            </p:cNvPr>
            <p:cNvSpPr/>
            <p:nvPr/>
          </p:nvSpPr>
          <p:spPr>
            <a:xfrm>
              <a:off x="148800" y="112828"/>
              <a:ext cx="8846400" cy="380000"/>
            </a:xfrm>
            <a:custGeom>
              <a:avLst/>
              <a:gdLst>
                <a:gd name="rtt" fmla="*/ 83600 h 380000"/>
                <a:gd name="rtb" fmla="*/ 296400 h 380000"/>
              </a:gdLst>
              <a:ahLst/>
              <a:cxnLst/>
              <a:rect l="l" t="rtt" r="r" b="rtb"/>
              <a:pathLst>
                <a:path w="8846400" h="380000" stroke="0">
                  <a:moveTo>
                    <a:pt x="0" y="0"/>
                  </a:moveTo>
                  <a:lnTo>
                    <a:pt x="8846400" y="0"/>
                  </a:lnTo>
                  <a:lnTo>
                    <a:pt x="8846400" y="380000"/>
                  </a:lnTo>
                  <a:lnTo>
                    <a:pt x="0" y="380000"/>
                  </a:lnTo>
                  <a:lnTo>
                    <a:pt x="0" y="0"/>
                  </a:lnTo>
                  <a:close/>
                </a:path>
                <a:path w="8846400" h="380000" fill="none">
                  <a:moveTo>
                    <a:pt x="0" y="0"/>
                  </a:moveTo>
                  <a:lnTo>
                    <a:pt x="8846400" y="0"/>
                  </a:lnTo>
                  <a:lnTo>
                    <a:pt x="8846400" y="380000"/>
                  </a:lnTo>
                  <a:lnTo>
                    <a:pt x="0" y="38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solidFill>
                <a:srgbClr val="101843"/>
              </a:solidFill>
              <a:miter/>
            </a:ln>
          </p:spPr>
          <p:txBody>
            <a:bodyPr wrap="square" lIns="38100" tIns="38100" rIns="38100" bIns="38100" rtlCol="0" anchor="ctr"/>
            <a:lstStyle/>
            <a:p>
              <a:pPr algn="ctr"/>
              <a:r>
                <a:rPr lang="zh-CN" altLang="en-US" sz="988" b="1" dirty="0">
                  <a:solidFill>
                    <a:srgbClr val="191919"/>
                  </a:solidFill>
                  <a:latin typeface="Arial"/>
                  <a:ea typeface="Arial"/>
                  <a:cs typeface="Arial"/>
                </a:rPr>
                <a:t>クレジットカード承認プロセス</a:t>
              </a:r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3F22E48B-9FDD-4D15-A00E-666F970AE28B}"/>
                </a:ext>
              </a:extLst>
            </p:cNvPr>
            <p:cNvGrpSpPr/>
            <p:nvPr/>
          </p:nvGrpSpPr>
          <p:grpSpPr>
            <a:xfrm>
              <a:off x="148800" y="492828"/>
              <a:ext cx="8846400" cy="1596000"/>
              <a:chOff x="148800" y="492828"/>
              <a:chExt cx="8846400" cy="1596000"/>
            </a:xfrm>
          </p:grpSpPr>
          <p:sp>
            <p:nvSpPr>
              <p:cNvPr id="28" name="フリーフォーム: 図形 27">
                <a:extLst>
                  <a:ext uri="{FF2B5EF4-FFF2-40B4-BE49-F238E27FC236}">
                    <a16:creationId xmlns:a16="http://schemas.microsoft.com/office/drawing/2014/main" id="{80C4E16B-E432-4ADE-ADAC-07E77AE30051}"/>
                  </a:ext>
                </a:extLst>
              </p:cNvPr>
              <p:cNvSpPr/>
              <p:nvPr/>
            </p:nvSpPr>
            <p:spPr>
              <a:xfrm>
                <a:off x="148800" y="492828"/>
                <a:ext cx="8846400" cy="1596000"/>
              </a:xfrm>
              <a:custGeom>
                <a:avLst/>
                <a:gdLst/>
                <a:ahLst/>
                <a:cxnLst/>
                <a:rect l="l" t="t" r="r" b="b"/>
                <a:pathLst>
                  <a:path w="8846400" h="1596000" stroke="0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  <a:path w="8846400" h="1596000" fill="none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593303"/>
                </a:solidFill>
                <a:miter/>
              </a:ln>
            </p:spPr>
          </p:sp>
          <p:sp>
            <p:nvSpPr>
              <p:cNvPr id="29" name="フリーフォーム: 図形 28">
                <a:extLst>
                  <a:ext uri="{FF2B5EF4-FFF2-40B4-BE49-F238E27FC236}">
                    <a16:creationId xmlns:a16="http://schemas.microsoft.com/office/drawing/2014/main" id="{02B9195B-0712-423C-8BEF-654F07269959}"/>
                  </a:ext>
                </a:extLst>
              </p:cNvPr>
              <p:cNvSpPr/>
              <p:nvPr/>
            </p:nvSpPr>
            <p:spPr>
              <a:xfrm rot="-5400000">
                <a:off x="-433767" y="1075394"/>
                <a:ext cx="1596000" cy="430866"/>
              </a:xfrm>
              <a:custGeom>
                <a:avLst/>
                <a:gdLst>
                  <a:gd name="rtr" fmla="*/ 1596000 w 1596000"/>
                  <a:gd name="rtb" fmla="*/ 430866 h 430866"/>
                </a:gdLst>
                <a:ahLst/>
                <a:cxnLst/>
                <a:rect l="l" t="t" r="rtr" b="rtb"/>
                <a:pathLst>
                  <a:path w="1596000" h="430866" stroke="0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  <a:path w="1596000" h="430866" fill="none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93303"/>
                </a:solidFill>
                <a:miter/>
              </a:ln>
            </p:spPr>
            <p:txBody>
              <a:bodyPr wrap="square" lIns="38100" tIns="38100" rIns="38100" bIns="38100" rtlCol="0" anchor="ctr"/>
              <a:lstStyle/>
              <a:p>
                <a:pPr algn="ctr"/>
                <a:r>
                  <a:rPr lang="zh-CN" altLang="en-US" sz="988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</a:rPr>
                  <a:t>顧客</a:t>
                </a:r>
              </a:p>
            </p:txBody>
          </p: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27E90413-7A56-49BB-9AD1-DED75075A30B}"/>
                </a:ext>
              </a:extLst>
            </p:cNvPr>
            <p:cNvGrpSpPr/>
            <p:nvPr/>
          </p:nvGrpSpPr>
          <p:grpSpPr>
            <a:xfrm>
              <a:off x="148800" y="2088827"/>
              <a:ext cx="8846400" cy="1596000"/>
              <a:chOff x="148800" y="2088827"/>
              <a:chExt cx="8846400" cy="1596000"/>
            </a:xfrm>
          </p:grpSpPr>
          <p:sp>
            <p:nvSpPr>
              <p:cNvPr id="26" name="フリーフォーム: 図形 25">
                <a:extLst>
                  <a:ext uri="{FF2B5EF4-FFF2-40B4-BE49-F238E27FC236}">
                    <a16:creationId xmlns:a16="http://schemas.microsoft.com/office/drawing/2014/main" id="{3E200954-7D47-421B-AF29-D60891F4B0D2}"/>
                  </a:ext>
                </a:extLst>
              </p:cNvPr>
              <p:cNvSpPr/>
              <p:nvPr/>
            </p:nvSpPr>
            <p:spPr>
              <a:xfrm>
                <a:off x="148800" y="2088827"/>
                <a:ext cx="8846400" cy="1596000"/>
              </a:xfrm>
              <a:custGeom>
                <a:avLst/>
                <a:gdLst/>
                <a:ahLst/>
                <a:cxnLst/>
                <a:rect l="l" t="t" r="r" b="b"/>
                <a:pathLst>
                  <a:path w="8846400" h="1596000" stroke="0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  <a:path w="8846400" h="1596000" fill="none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593303"/>
                </a:solidFill>
                <a:miter/>
              </a:ln>
            </p:spPr>
          </p:sp>
          <p:sp>
            <p:nvSpPr>
              <p:cNvPr id="27" name="フリーフォーム: 図形 26">
                <a:extLst>
                  <a:ext uri="{FF2B5EF4-FFF2-40B4-BE49-F238E27FC236}">
                    <a16:creationId xmlns:a16="http://schemas.microsoft.com/office/drawing/2014/main" id="{1BCDB551-CE4C-4DD8-B1BA-02D18F9FCF4A}"/>
                  </a:ext>
                </a:extLst>
              </p:cNvPr>
              <p:cNvSpPr/>
              <p:nvPr/>
            </p:nvSpPr>
            <p:spPr>
              <a:xfrm rot="-5400000">
                <a:off x="-433767" y="2671394"/>
                <a:ext cx="1596000" cy="430866"/>
              </a:xfrm>
              <a:custGeom>
                <a:avLst/>
                <a:gdLst>
                  <a:gd name="rtr" fmla="*/ 1596000 w 1596000"/>
                  <a:gd name="rtb" fmla="*/ 430866 h 430866"/>
                </a:gdLst>
                <a:ahLst/>
                <a:cxnLst/>
                <a:rect l="l" t="t" r="rtr" b="rtb"/>
                <a:pathLst>
                  <a:path w="1596000" h="430866" stroke="0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  <a:path w="1596000" h="430866" fill="none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93303"/>
                </a:solidFill>
                <a:miter/>
              </a:ln>
            </p:spPr>
            <p:txBody>
              <a:bodyPr wrap="square" lIns="38100" tIns="38100" rIns="38100" bIns="38100" rtlCol="0" anchor="ctr"/>
              <a:lstStyle/>
              <a:p>
                <a:pPr algn="ctr"/>
                <a:r>
                  <a:rPr lang="zh-CN" altLang="en-US" sz="988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</a:rPr>
                  <a:t>販売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94713C9B-3C33-41D6-80FE-E49FD6BAC622}"/>
                </a:ext>
              </a:extLst>
            </p:cNvPr>
            <p:cNvGrpSpPr/>
            <p:nvPr/>
          </p:nvGrpSpPr>
          <p:grpSpPr>
            <a:xfrm>
              <a:off x="148800" y="3684828"/>
              <a:ext cx="8846400" cy="1596000"/>
              <a:chOff x="148800" y="3684828"/>
              <a:chExt cx="8846400" cy="1596000"/>
            </a:xfrm>
          </p:grpSpPr>
          <p:sp>
            <p:nvSpPr>
              <p:cNvPr id="24" name="フリーフォーム: 図形 23">
                <a:extLst>
                  <a:ext uri="{FF2B5EF4-FFF2-40B4-BE49-F238E27FC236}">
                    <a16:creationId xmlns:a16="http://schemas.microsoft.com/office/drawing/2014/main" id="{456945A9-5633-41B6-8C01-87CD67453022}"/>
                  </a:ext>
                </a:extLst>
              </p:cNvPr>
              <p:cNvSpPr/>
              <p:nvPr/>
            </p:nvSpPr>
            <p:spPr>
              <a:xfrm>
                <a:off x="148800" y="3684828"/>
                <a:ext cx="8846400" cy="1596000"/>
              </a:xfrm>
              <a:custGeom>
                <a:avLst/>
                <a:gdLst/>
                <a:ahLst/>
                <a:cxnLst/>
                <a:rect l="l" t="t" r="r" b="b"/>
                <a:pathLst>
                  <a:path w="8846400" h="1596000" stroke="0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  <a:path w="8846400" h="1596000" fill="none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593303"/>
                </a:solidFill>
                <a:miter/>
              </a:ln>
            </p:spPr>
          </p:sp>
          <p:sp>
            <p:nvSpPr>
              <p:cNvPr id="25" name="フリーフォーム: 図形 24">
                <a:extLst>
                  <a:ext uri="{FF2B5EF4-FFF2-40B4-BE49-F238E27FC236}">
                    <a16:creationId xmlns:a16="http://schemas.microsoft.com/office/drawing/2014/main" id="{81EBED14-CBED-4A03-8F99-4E49205A8F3B}"/>
                  </a:ext>
                </a:extLst>
              </p:cNvPr>
              <p:cNvSpPr/>
              <p:nvPr/>
            </p:nvSpPr>
            <p:spPr>
              <a:xfrm rot="-5400000">
                <a:off x="-433767" y="4267394"/>
                <a:ext cx="1596000" cy="430866"/>
              </a:xfrm>
              <a:custGeom>
                <a:avLst/>
                <a:gdLst>
                  <a:gd name="rtr" fmla="*/ 1596000 w 1596000"/>
                  <a:gd name="rtb" fmla="*/ 430866 h 430866"/>
                </a:gdLst>
                <a:ahLst/>
                <a:cxnLst/>
                <a:rect l="l" t="t" r="rtr" b="rtb"/>
                <a:pathLst>
                  <a:path w="1596000" h="430866" stroke="0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  <a:path w="1596000" h="430866" fill="none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93303"/>
                </a:solidFill>
                <a:miter/>
              </a:ln>
            </p:spPr>
            <p:txBody>
              <a:bodyPr wrap="square" lIns="38100" tIns="38100" rIns="38100" bIns="38100" rtlCol="0" anchor="ctr"/>
              <a:lstStyle/>
              <a:p>
                <a:pPr algn="ctr"/>
                <a:r>
                  <a:rPr lang="zh-CN" altLang="en-US" sz="988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</a:rPr>
                  <a:t>管理</a:t>
                </a:r>
              </a:p>
            </p:txBody>
          </p:sp>
        </p:grp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09038738-8B5D-4373-86C1-1E878A7C5339}"/>
                </a:ext>
              </a:extLst>
            </p:cNvPr>
            <p:cNvGrpSpPr/>
            <p:nvPr/>
          </p:nvGrpSpPr>
          <p:grpSpPr>
            <a:xfrm>
              <a:off x="148800" y="5280828"/>
              <a:ext cx="8846400" cy="1596000"/>
              <a:chOff x="148800" y="5280828"/>
              <a:chExt cx="8846400" cy="1596000"/>
            </a:xfrm>
          </p:grpSpPr>
          <p:sp>
            <p:nvSpPr>
              <p:cNvPr id="22" name="フリーフォーム: 図形 21">
                <a:extLst>
                  <a:ext uri="{FF2B5EF4-FFF2-40B4-BE49-F238E27FC236}">
                    <a16:creationId xmlns:a16="http://schemas.microsoft.com/office/drawing/2014/main" id="{46E0036A-2F41-43BB-B9F7-DBBAB782E785}"/>
                  </a:ext>
                </a:extLst>
              </p:cNvPr>
              <p:cNvSpPr/>
              <p:nvPr/>
            </p:nvSpPr>
            <p:spPr>
              <a:xfrm>
                <a:off x="148800" y="5280828"/>
                <a:ext cx="8846400" cy="1596000"/>
              </a:xfrm>
              <a:custGeom>
                <a:avLst/>
                <a:gdLst/>
                <a:ahLst/>
                <a:cxnLst/>
                <a:rect l="l" t="t" r="r" b="b"/>
                <a:pathLst>
                  <a:path w="8846400" h="1596000" stroke="0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  <a:path w="8846400" h="1596000" fill="none">
                    <a:moveTo>
                      <a:pt x="0" y="0"/>
                    </a:moveTo>
                    <a:lnTo>
                      <a:pt x="8846400" y="0"/>
                    </a:lnTo>
                    <a:lnTo>
                      <a:pt x="8846400" y="1596000"/>
                    </a:lnTo>
                    <a:lnTo>
                      <a:pt x="0" y="15960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00" cap="flat">
                <a:solidFill>
                  <a:srgbClr val="593303"/>
                </a:solidFill>
                <a:miter/>
              </a:ln>
            </p:spPr>
          </p:sp>
          <p:sp>
            <p:nvSpPr>
              <p:cNvPr id="23" name="フリーフォーム: 図形 22">
                <a:extLst>
                  <a:ext uri="{FF2B5EF4-FFF2-40B4-BE49-F238E27FC236}">
                    <a16:creationId xmlns:a16="http://schemas.microsoft.com/office/drawing/2014/main" id="{2029F546-B82B-4F18-AA5D-CC95C7C9744F}"/>
                  </a:ext>
                </a:extLst>
              </p:cNvPr>
              <p:cNvSpPr/>
              <p:nvPr/>
            </p:nvSpPr>
            <p:spPr>
              <a:xfrm rot="-5400000">
                <a:off x="-433767" y="5863394"/>
                <a:ext cx="1596000" cy="430866"/>
              </a:xfrm>
              <a:custGeom>
                <a:avLst/>
                <a:gdLst>
                  <a:gd name="rtr" fmla="*/ 1596000 w 1596000"/>
                  <a:gd name="rtb" fmla="*/ 430866 h 430866"/>
                </a:gdLst>
                <a:ahLst/>
                <a:cxnLst/>
                <a:rect l="l" t="t" r="rtr" b="rtb"/>
                <a:pathLst>
                  <a:path w="1596000" h="430866" stroke="0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  <a:path w="1596000" h="430866" fill="none">
                    <a:moveTo>
                      <a:pt x="0" y="0"/>
                    </a:moveTo>
                    <a:lnTo>
                      <a:pt x="1596000" y="0"/>
                    </a:lnTo>
                    <a:lnTo>
                      <a:pt x="1596000" y="430866"/>
                    </a:lnTo>
                    <a:lnTo>
                      <a:pt x="0" y="4308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solidFill>
                  <a:srgbClr val="593303"/>
                </a:solidFill>
                <a:miter/>
              </a:ln>
            </p:spPr>
            <p:txBody>
              <a:bodyPr wrap="square" lIns="38100" tIns="38100" rIns="38100" bIns="38100" rtlCol="0" anchor="ctr"/>
              <a:lstStyle/>
              <a:p>
                <a:pPr algn="ctr"/>
                <a:r>
                  <a:rPr lang="zh-CN" altLang="en-US" sz="988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</a:rPr>
                  <a:t>信用部門</a:t>
                </a:r>
              </a:p>
            </p:txBody>
          </p:sp>
        </p:grpSp>
      </p:grpSp>
      <p:sp>
        <p:nvSpPr>
          <p:cNvPr id="30" name="Process">
            <a:extLst>
              <a:ext uri="{FF2B5EF4-FFF2-40B4-BE49-F238E27FC236}">
                <a16:creationId xmlns:a16="http://schemas.microsoft.com/office/drawing/2014/main" id="{5738A6E5-F070-4B45-BFE2-D3D0DEE6C632}"/>
              </a:ext>
            </a:extLst>
          </p:cNvPr>
          <p:cNvSpPr/>
          <p:nvPr/>
        </p:nvSpPr>
        <p:spPr>
          <a:xfrm>
            <a:off x="984800" y="914628"/>
            <a:ext cx="760000" cy="646000"/>
          </a:xfrm>
          <a:custGeom>
            <a:avLst/>
            <a:gdLst>
              <a:gd name="connsiteX0" fmla="*/ 0 w 760000"/>
              <a:gd name="connsiteY0" fmla="*/ 323000 h 646000"/>
              <a:gd name="connsiteX1" fmla="*/ 380000 w 760000"/>
              <a:gd name="connsiteY1" fmla="*/ 0 h 646000"/>
              <a:gd name="connsiteX2" fmla="*/ 760000 w 760000"/>
              <a:gd name="connsiteY2" fmla="*/ 323000 h 646000"/>
              <a:gd name="connsiteX3" fmla="*/ 380000 w 760000"/>
              <a:gd name="connsiteY3" fmla="*/ 646000 h 64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60000" h="646000" stroke="0">
                <a:moveTo>
                  <a:pt x="760000" y="646000"/>
                </a:moveTo>
                <a:lnTo>
                  <a:pt x="760000" y="0"/>
                </a:lnTo>
                <a:lnTo>
                  <a:pt x="0" y="0"/>
                </a:lnTo>
                <a:lnTo>
                  <a:pt x="0" y="646000"/>
                </a:lnTo>
                <a:lnTo>
                  <a:pt x="760000" y="646000"/>
                </a:lnTo>
                <a:close/>
              </a:path>
              <a:path w="760000" h="646000" fill="none">
                <a:moveTo>
                  <a:pt x="760000" y="646000"/>
                </a:moveTo>
                <a:lnTo>
                  <a:pt x="760000" y="0"/>
                </a:lnTo>
                <a:lnTo>
                  <a:pt x="0" y="0"/>
                </a:lnTo>
                <a:lnTo>
                  <a:pt x="0" y="646000"/>
                </a:lnTo>
                <a:lnTo>
                  <a:pt x="760000" y="646000"/>
                </a:lnTo>
                <a:close/>
              </a:path>
            </a:pathLst>
          </a:custGeom>
          <a:solidFill>
            <a:srgbClr val="EEF4FF"/>
          </a:solidFill>
          <a:ln w="22800" cap="flat">
            <a:solidFill>
              <a:srgbClr val="EEF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顧客が製品を購入</a:t>
            </a:r>
          </a:p>
        </p:txBody>
      </p:sp>
      <p:sp>
        <p:nvSpPr>
          <p:cNvPr id="31" name="Document">
            <a:extLst>
              <a:ext uri="{FF2B5EF4-FFF2-40B4-BE49-F238E27FC236}">
                <a16:creationId xmlns:a16="http://schemas.microsoft.com/office/drawing/2014/main" id="{F71209A6-B2EC-4D9F-9B8E-9CE08D37DB8A}"/>
              </a:ext>
            </a:extLst>
          </p:cNvPr>
          <p:cNvSpPr/>
          <p:nvPr/>
        </p:nvSpPr>
        <p:spPr>
          <a:xfrm>
            <a:off x="2276800" y="1009628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399000 h 456000"/>
              <a:gd name="rtb" fmla="*/ 3420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56000" stroke="0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  <a:path w="760000" h="456000" fill="none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</a:pathLst>
          </a:custGeom>
          <a:solidFill>
            <a:srgbClr val="FFECEC"/>
          </a:solidFill>
          <a:ln w="22800" cap="flat">
            <a:solidFill>
              <a:srgbClr val="FFECEC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信用申請書</a:t>
            </a:r>
          </a:p>
        </p:txBody>
      </p:sp>
      <p:sp>
        <p:nvSpPr>
          <p:cNvPr id="32" name="Start or Terminator">
            <a:extLst>
              <a:ext uri="{FF2B5EF4-FFF2-40B4-BE49-F238E27FC236}">
                <a16:creationId xmlns:a16="http://schemas.microsoft.com/office/drawing/2014/main" id="{A63F1D54-42A7-43D7-96A0-9A6864D5B54F}"/>
              </a:ext>
            </a:extLst>
          </p:cNvPr>
          <p:cNvSpPr/>
          <p:nvPr/>
        </p:nvSpPr>
        <p:spPr>
          <a:xfrm>
            <a:off x="984800" y="2666428"/>
            <a:ext cx="760000" cy="334400"/>
          </a:xfrm>
          <a:custGeom>
            <a:avLst/>
            <a:gdLst>
              <a:gd name="connsiteX0" fmla="*/ 0 w 760000"/>
              <a:gd name="connsiteY0" fmla="*/ 167200 h 334400"/>
              <a:gd name="connsiteX1" fmla="*/ 380000 w 760000"/>
              <a:gd name="connsiteY1" fmla="*/ 0 h 334400"/>
              <a:gd name="connsiteX2" fmla="*/ 760000 w 760000"/>
              <a:gd name="connsiteY2" fmla="*/ 167200 h 334400"/>
              <a:gd name="connsiteX3" fmla="*/ 380000 w 760000"/>
              <a:gd name="connsiteY3" fmla="*/ 334400 h 334400"/>
              <a:gd name="rtl" fmla="*/ 83600 w 760000"/>
              <a:gd name="rtr" fmla="*/ 676400 w 760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760000" h="334400" stroke="0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  <a:path w="760000" h="334400" fill="none">
                <a:moveTo>
                  <a:pt x="167200" y="334400"/>
                </a:moveTo>
                <a:lnTo>
                  <a:pt x="592800" y="334400"/>
                </a:lnTo>
                <a:cubicBezTo>
                  <a:pt x="685142" y="334400"/>
                  <a:pt x="760000" y="259542"/>
                  <a:pt x="760000" y="167200"/>
                </a:cubicBezTo>
                <a:cubicBezTo>
                  <a:pt x="760000" y="74858"/>
                  <a:pt x="685142" y="0"/>
                  <a:pt x="592800" y="0"/>
                </a:cubicBezTo>
                <a:lnTo>
                  <a:pt x="167200" y="0"/>
                </a:lnTo>
                <a:cubicBezTo>
                  <a:pt x="74858" y="0"/>
                  <a:pt x="0" y="74858"/>
                  <a:pt x="0" y="167200"/>
                </a:cubicBezTo>
                <a:cubicBezTo>
                  <a:pt x="0" y="259542"/>
                  <a:pt x="74858" y="334400"/>
                  <a:pt x="167200" y="334400"/>
                </a:cubicBezTo>
                <a:close/>
              </a:path>
            </a:pathLst>
          </a:custGeom>
          <a:solidFill>
            <a:srgbClr val="E9F8F5"/>
          </a:solidFill>
          <a:ln w="22800" cap="flat">
            <a:solidFill>
              <a:srgbClr val="E9F8F5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営業電話</a:t>
            </a:r>
          </a:p>
        </p:txBody>
      </p:sp>
      <p:sp>
        <p:nvSpPr>
          <p:cNvPr id="33" name="Process">
            <a:extLst>
              <a:ext uri="{FF2B5EF4-FFF2-40B4-BE49-F238E27FC236}">
                <a16:creationId xmlns:a16="http://schemas.microsoft.com/office/drawing/2014/main" id="{A9CA8DAB-9CB7-41A8-A95C-F883D32D95ED}"/>
              </a:ext>
            </a:extLst>
          </p:cNvPr>
          <p:cNvSpPr/>
          <p:nvPr/>
        </p:nvSpPr>
        <p:spPr>
          <a:xfrm>
            <a:off x="2276800" y="2605628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4560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60000" h="456000" stroke="0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  <a:path w="760000" h="456000" fill="none">
                <a:moveTo>
                  <a:pt x="760000" y="456000"/>
                </a:moveTo>
                <a:lnTo>
                  <a:pt x="760000" y="0"/>
                </a:lnTo>
                <a:lnTo>
                  <a:pt x="0" y="0"/>
                </a:lnTo>
                <a:lnTo>
                  <a:pt x="0" y="456000"/>
                </a:lnTo>
                <a:lnTo>
                  <a:pt x="760000" y="456000"/>
                </a:lnTo>
                <a:close/>
              </a:path>
            </a:pathLst>
          </a:custGeom>
          <a:solidFill>
            <a:srgbClr val="EEF4FF"/>
          </a:solidFill>
          <a:ln w="22800" cap="flat">
            <a:solidFill>
              <a:srgbClr val="EEF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注文入力</a:t>
            </a:r>
          </a:p>
        </p:txBody>
      </p:sp>
      <p:sp>
        <p:nvSpPr>
          <p:cNvPr id="34" name="Document">
            <a:extLst>
              <a:ext uri="{FF2B5EF4-FFF2-40B4-BE49-F238E27FC236}">
                <a16:creationId xmlns:a16="http://schemas.microsoft.com/office/drawing/2014/main" id="{C0E17702-775E-4E3E-B7A7-697F7736E27B}"/>
              </a:ext>
            </a:extLst>
          </p:cNvPr>
          <p:cNvSpPr/>
          <p:nvPr/>
        </p:nvSpPr>
        <p:spPr>
          <a:xfrm>
            <a:off x="3568800" y="2605628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399000 h 456000"/>
              <a:gd name="rtb" fmla="*/ 3420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56000" stroke="0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  <a:path w="760000" h="456000" fill="none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</a:pathLst>
          </a:custGeom>
          <a:solidFill>
            <a:srgbClr val="FFECEC"/>
          </a:solidFill>
          <a:ln w="22800" cap="flat">
            <a:solidFill>
              <a:srgbClr val="FFECEC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注文書</a:t>
            </a:r>
          </a:p>
        </p:txBody>
      </p:sp>
      <p:sp>
        <p:nvSpPr>
          <p:cNvPr id="35" name="Document">
            <a:extLst>
              <a:ext uri="{FF2B5EF4-FFF2-40B4-BE49-F238E27FC236}">
                <a16:creationId xmlns:a16="http://schemas.microsoft.com/office/drawing/2014/main" id="{F8C490EA-8E56-4A46-8D20-4C6717BB457B}"/>
              </a:ext>
            </a:extLst>
          </p:cNvPr>
          <p:cNvSpPr/>
          <p:nvPr/>
        </p:nvSpPr>
        <p:spPr>
          <a:xfrm>
            <a:off x="984800" y="4194028"/>
            <a:ext cx="760000" cy="456000"/>
          </a:xfrm>
          <a:custGeom>
            <a:avLst/>
            <a:gdLst>
              <a:gd name="connsiteX0" fmla="*/ 0 w 760000"/>
              <a:gd name="connsiteY0" fmla="*/ 228000 h 456000"/>
              <a:gd name="connsiteX1" fmla="*/ 380000 w 760000"/>
              <a:gd name="connsiteY1" fmla="*/ 0 h 456000"/>
              <a:gd name="connsiteX2" fmla="*/ 760000 w 760000"/>
              <a:gd name="connsiteY2" fmla="*/ 228000 h 456000"/>
              <a:gd name="connsiteX3" fmla="*/ 380000 w 760000"/>
              <a:gd name="connsiteY3" fmla="*/ 399000 h 456000"/>
              <a:gd name="rtb" fmla="*/ 342000 h 45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56000" stroke="0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  <a:path w="760000" h="456000" fill="none">
                <a:moveTo>
                  <a:pt x="0" y="399000"/>
                </a:moveTo>
                <a:lnTo>
                  <a:pt x="0" y="0"/>
                </a:lnTo>
                <a:lnTo>
                  <a:pt x="760000" y="0"/>
                </a:lnTo>
                <a:lnTo>
                  <a:pt x="760000" y="399000"/>
                </a:lnTo>
                <a:cubicBezTo>
                  <a:pt x="705526" y="362963"/>
                  <a:pt x="640211" y="342000"/>
                  <a:pt x="570000" y="342000"/>
                </a:cubicBezTo>
                <a:cubicBezTo>
                  <a:pt x="499785" y="342000"/>
                  <a:pt x="434466" y="362966"/>
                  <a:pt x="380000" y="399000"/>
                </a:cubicBezTo>
                <a:cubicBezTo>
                  <a:pt x="325526" y="435037"/>
                  <a:pt x="260211" y="456000"/>
                  <a:pt x="190000" y="456000"/>
                </a:cubicBezTo>
                <a:cubicBezTo>
                  <a:pt x="119785" y="456000"/>
                  <a:pt x="54466" y="435034"/>
                  <a:pt x="0" y="399000"/>
                </a:cubicBezTo>
                <a:close/>
              </a:path>
            </a:pathLst>
          </a:custGeom>
          <a:solidFill>
            <a:srgbClr val="FFECEC"/>
          </a:solidFill>
          <a:ln w="22800" cap="flat">
            <a:solidFill>
              <a:srgbClr val="FFECEC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信用基準</a:t>
            </a:r>
          </a:p>
        </p:txBody>
      </p:sp>
      <p:sp>
        <p:nvSpPr>
          <p:cNvPr id="36" name="Decision">
            <a:extLst>
              <a:ext uri="{FF2B5EF4-FFF2-40B4-BE49-F238E27FC236}">
                <a16:creationId xmlns:a16="http://schemas.microsoft.com/office/drawing/2014/main" id="{7D2F4598-BBB3-4FFE-B86E-BC8C50A76B33}"/>
              </a:ext>
            </a:extLst>
          </p:cNvPr>
          <p:cNvSpPr/>
          <p:nvPr/>
        </p:nvSpPr>
        <p:spPr>
          <a:xfrm>
            <a:off x="3568800" y="5680303"/>
            <a:ext cx="760000" cy="690650"/>
          </a:xfrm>
          <a:custGeom>
            <a:avLst/>
            <a:gdLst>
              <a:gd name="connsiteX0" fmla="*/ 0 w 760000"/>
              <a:gd name="connsiteY0" fmla="*/ 345325 h 690650"/>
              <a:gd name="connsiteX1" fmla="*/ 380000 w 760000"/>
              <a:gd name="connsiteY1" fmla="*/ 0 h 690650"/>
              <a:gd name="connsiteX2" fmla="*/ 760000 w 760000"/>
              <a:gd name="connsiteY2" fmla="*/ 345325 h 690650"/>
              <a:gd name="connsiteX3" fmla="*/ 380000 w 760000"/>
              <a:gd name="connsiteY3" fmla="*/ 690650 h 690650"/>
              <a:gd name="rtl" fmla="*/ 121600 w 760000"/>
              <a:gd name="rtt" fmla="*/ 124317 h 690650"/>
              <a:gd name="rtr" fmla="*/ 638400 w 760000"/>
              <a:gd name="rtb" fmla="*/ 566333 h 69065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rtt" r="rtr" b="rtb"/>
            <a:pathLst>
              <a:path w="760000" h="690650" stroke="0">
                <a:moveTo>
                  <a:pt x="380000" y="690650"/>
                </a:moveTo>
                <a:lnTo>
                  <a:pt x="760000" y="345325"/>
                </a:lnTo>
                <a:lnTo>
                  <a:pt x="380000" y="0"/>
                </a:lnTo>
                <a:lnTo>
                  <a:pt x="0" y="345325"/>
                </a:lnTo>
                <a:lnTo>
                  <a:pt x="380000" y="690650"/>
                </a:lnTo>
                <a:close/>
              </a:path>
              <a:path w="760000" h="690650" fill="none">
                <a:moveTo>
                  <a:pt x="380000" y="690650"/>
                </a:moveTo>
                <a:lnTo>
                  <a:pt x="760000" y="345325"/>
                </a:lnTo>
                <a:lnTo>
                  <a:pt x="380000" y="0"/>
                </a:lnTo>
                <a:lnTo>
                  <a:pt x="0" y="345325"/>
                </a:lnTo>
                <a:lnTo>
                  <a:pt x="380000" y="690650"/>
                </a:lnTo>
                <a:close/>
              </a:path>
            </a:pathLst>
          </a:custGeom>
          <a:solidFill>
            <a:srgbClr val="FFF6E9"/>
          </a:solidFill>
          <a:ln w="22800" cap="flat">
            <a:solidFill>
              <a:srgbClr val="FFF6E9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信用チェック</a:t>
            </a:r>
          </a:p>
        </p:txBody>
      </p:sp>
      <p:sp>
        <p:nvSpPr>
          <p:cNvPr id="37" name="Decision">
            <a:extLst>
              <a:ext uri="{FF2B5EF4-FFF2-40B4-BE49-F238E27FC236}">
                <a16:creationId xmlns:a16="http://schemas.microsoft.com/office/drawing/2014/main" id="{401535FC-E66E-4A23-9B89-6A4EBD7735B3}"/>
              </a:ext>
            </a:extLst>
          </p:cNvPr>
          <p:cNvSpPr/>
          <p:nvPr/>
        </p:nvSpPr>
        <p:spPr>
          <a:xfrm>
            <a:off x="4950180" y="5600503"/>
            <a:ext cx="1174040" cy="857850"/>
          </a:xfrm>
          <a:custGeom>
            <a:avLst/>
            <a:gdLst>
              <a:gd name="connsiteX0" fmla="*/ 0 w 1174040"/>
              <a:gd name="connsiteY0" fmla="*/ 428925 h 857850"/>
              <a:gd name="connsiteX1" fmla="*/ 587020 w 1174040"/>
              <a:gd name="connsiteY1" fmla="*/ 0 h 857850"/>
              <a:gd name="connsiteX2" fmla="*/ 1174040 w 1174040"/>
              <a:gd name="connsiteY2" fmla="*/ 428925 h 857850"/>
              <a:gd name="connsiteX3" fmla="*/ 587020 w 1174040"/>
              <a:gd name="connsiteY3" fmla="*/ 857850 h 857850"/>
              <a:gd name="rtl" fmla="*/ 187846 w 1174040"/>
              <a:gd name="rtt" fmla="*/ 154413 h 857850"/>
              <a:gd name="rtr" fmla="*/ 986196 w 1174040"/>
              <a:gd name="rtb" fmla="*/ 703437 h 85785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rtt" r="rtr" b="rtb"/>
            <a:pathLst>
              <a:path w="1174040" h="857850" stroke="0">
                <a:moveTo>
                  <a:pt x="587020" y="857850"/>
                </a:moveTo>
                <a:lnTo>
                  <a:pt x="1174040" y="428925"/>
                </a:lnTo>
                <a:lnTo>
                  <a:pt x="587020" y="0"/>
                </a:lnTo>
                <a:lnTo>
                  <a:pt x="0" y="428925"/>
                </a:lnTo>
                <a:lnTo>
                  <a:pt x="587020" y="857850"/>
                </a:lnTo>
                <a:close/>
              </a:path>
              <a:path w="1174040" h="857850" fill="none">
                <a:moveTo>
                  <a:pt x="587020" y="857850"/>
                </a:moveTo>
                <a:lnTo>
                  <a:pt x="1174040" y="428925"/>
                </a:lnTo>
                <a:lnTo>
                  <a:pt x="587020" y="0"/>
                </a:lnTo>
                <a:lnTo>
                  <a:pt x="0" y="428925"/>
                </a:lnTo>
                <a:lnTo>
                  <a:pt x="587020" y="857850"/>
                </a:lnTo>
                <a:close/>
              </a:path>
            </a:pathLst>
          </a:custGeom>
          <a:solidFill>
            <a:srgbClr val="FFF6E9"/>
          </a:solidFill>
          <a:ln w="22800" cap="flat">
            <a:solidFill>
              <a:srgbClr val="FFF6E9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売掛金残高を確認</a:t>
            </a:r>
          </a:p>
        </p:txBody>
      </p:sp>
      <p:sp>
        <p:nvSpPr>
          <p:cNvPr id="38" name="Process">
            <a:extLst>
              <a:ext uri="{FF2B5EF4-FFF2-40B4-BE49-F238E27FC236}">
                <a16:creationId xmlns:a16="http://schemas.microsoft.com/office/drawing/2014/main" id="{7BBD4BFD-EC52-4B15-BAC2-708C3C6D332E}"/>
              </a:ext>
            </a:extLst>
          </p:cNvPr>
          <p:cNvSpPr/>
          <p:nvPr/>
        </p:nvSpPr>
        <p:spPr>
          <a:xfrm>
            <a:off x="6586000" y="5705006"/>
            <a:ext cx="760000" cy="646000"/>
          </a:xfrm>
          <a:custGeom>
            <a:avLst/>
            <a:gdLst>
              <a:gd name="connsiteX0" fmla="*/ 0 w 760000"/>
              <a:gd name="connsiteY0" fmla="*/ 323000 h 646000"/>
              <a:gd name="connsiteX1" fmla="*/ 380000 w 760000"/>
              <a:gd name="connsiteY1" fmla="*/ 0 h 646000"/>
              <a:gd name="connsiteX2" fmla="*/ 760000 w 760000"/>
              <a:gd name="connsiteY2" fmla="*/ 323000 h 646000"/>
              <a:gd name="connsiteX3" fmla="*/ 380000 w 760000"/>
              <a:gd name="connsiteY3" fmla="*/ 646000 h 6460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760000" h="646000" stroke="0">
                <a:moveTo>
                  <a:pt x="760000" y="646000"/>
                </a:moveTo>
                <a:lnTo>
                  <a:pt x="760000" y="0"/>
                </a:lnTo>
                <a:lnTo>
                  <a:pt x="0" y="0"/>
                </a:lnTo>
                <a:lnTo>
                  <a:pt x="0" y="646000"/>
                </a:lnTo>
                <a:lnTo>
                  <a:pt x="760000" y="646000"/>
                </a:lnTo>
                <a:close/>
              </a:path>
              <a:path w="760000" h="646000" fill="none">
                <a:moveTo>
                  <a:pt x="760000" y="646000"/>
                </a:moveTo>
                <a:lnTo>
                  <a:pt x="760000" y="0"/>
                </a:lnTo>
                <a:lnTo>
                  <a:pt x="0" y="0"/>
                </a:lnTo>
                <a:lnTo>
                  <a:pt x="0" y="646000"/>
                </a:lnTo>
                <a:lnTo>
                  <a:pt x="760000" y="646000"/>
                </a:lnTo>
                <a:close/>
              </a:path>
            </a:pathLst>
          </a:custGeom>
          <a:solidFill>
            <a:srgbClr val="EEF4FF"/>
          </a:solidFill>
          <a:ln w="22800" cap="flat">
            <a:solidFill>
              <a:srgbClr val="EEF4FF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信用条件を計算</a:t>
            </a:r>
          </a:p>
        </p:txBody>
      </p:sp>
      <p:sp>
        <p:nvSpPr>
          <p:cNvPr id="39" name="Document">
            <a:extLst>
              <a:ext uri="{FF2B5EF4-FFF2-40B4-BE49-F238E27FC236}">
                <a16:creationId xmlns:a16="http://schemas.microsoft.com/office/drawing/2014/main" id="{B9007815-78A2-4F07-B97D-27BBF5B39D1B}"/>
              </a:ext>
            </a:extLst>
          </p:cNvPr>
          <p:cNvSpPr/>
          <p:nvPr/>
        </p:nvSpPr>
        <p:spPr>
          <a:xfrm>
            <a:off x="7931200" y="5789556"/>
            <a:ext cx="760000" cy="476900"/>
          </a:xfrm>
          <a:custGeom>
            <a:avLst/>
            <a:gdLst>
              <a:gd name="connsiteX0" fmla="*/ 0 w 760000"/>
              <a:gd name="connsiteY0" fmla="*/ 238450 h 476900"/>
              <a:gd name="connsiteX1" fmla="*/ 380000 w 760000"/>
              <a:gd name="connsiteY1" fmla="*/ 0 h 476900"/>
              <a:gd name="connsiteX2" fmla="*/ 760000 w 760000"/>
              <a:gd name="connsiteY2" fmla="*/ 238450 h 476900"/>
              <a:gd name="connsiteX3" fmla="*/ 380000 w 760000"/>
              <a:gd name="connsiteY3" fmla="*/ 417288 h 476900"/>
              <a:gd name="rtb" fmla="*/ 357675 h 4769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76900" stroke="0">
                <a:moveTo>
                  <a:pt x="0" y="417288"/>
                </a:moveTo>
                <a:lnTo>
                  <a:pt x="0" y="0"/>
                </a:lnTo>
                <a:lnTo>
                  <a:pt x="760000" y="0"/>
                </a:lnTo>
                <a:lnTo>
                  <a:pt x="760000" y="417288"/>
                </a:lnTo>
                <a:cubicBezTo>
                  <a:pt x="706154" y="379704"/>
                  <a:pt x="640649" y="357675"/>
                  <a:pt x="570000" y="357675"/>
                </a:cubicBezTo>
                <a:cubicBezTo>
                  <a:pt x="499347" y="357675"/>
                  <a:pt x="433840" y="379706"/>
                  <a:pt x="380000" y="417288"/>
                </a:cubicBezTo>
                <a:cubicBezTo>
                  <a:pt x="326154" y="454872"/>
                  <a:pt x="260649" y="476900"/>
                  <a:pt x="190000" y="476900"/>
                </a:cubicBezTo>
                <a:cubicBezTo>
                  <a:pt x="119347" y="476900"/>
                  <a:pt x="53840" y="454870"/>
                  <a:pt x="0" y="417288"/>
                </a:cubicBezTo>
                <a:close/>
              </a:path>
              <a:path w="760000" h="476900" fill="none">
                <a:moveTo>
                  <a:pt x="0" y="417288"/>
                </a:moveTo>
                <a:lnTo>
                  <a:pt x="0" y="0"/>
                </a:lnTo>
                <a:lnTo>
                  <a:pt x="760000" y="0"/>
                </a:lnTo>
                <a:lnTo>
                  <a:pt x="760000" y="417288"/>
                </a:lnTo>
                <a:cubicBezTo>
                  <a:pt x="706154" y="379704"/>
                  <a:pt x="640649" y="357675"/>
                  <a:pt x="570000" y="357675"/>
                </a:cubicBezTo>
                <a:cubicBezTo>
                  <a:pt x="499347" y="357675"/>
                  <a:pt x="433840" y="379706"/>
                  <a:pt x="380000" y="417288"/>
                </a:cubicBezTo>
                <a:cubicBezTo>
                  <a:pt x="326154" y="454872"/>
                  <a:pt x="260649" y="476900"/>
                  <a:pt x="190000" y="476900"/>
                </a:cubicBezTo>
                <a:cubicBezTo>
                  <a:pt x="119347" y="476900"/>
                  <a:pt x="53840" y="454870"/>
                  <a:pt x="0" y="417288"/>
                </a:cubicBezTo>
                <a:close/>
              </a:path>
            </a:pathLst>
          </a:custGeom>
          <a:solidFill>
            <a:srgbClr val="FFECEC"/>
          </a:solidFill>
          <a:ln w="22800" cap="flat">
            <a:solidFill>
              <a:srgbClr val="FFECEC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条件承認</a:t>
            </a:r>
          </a:p>
        </p:txBody>
      </p:sp>
      <p:sp>
        <p:nvSpPr>
          <p:cNvPr id="40" name="Start or Terminator">
            <a:extLst>
              <a:ext uri="{FF2B5EF4-FFF2-40B4-BE49-F238E27FC236}">
                <a16:creationId xmlns:a16="http://schemas.microsoft.com/office/drawing/2014/main" id="{D91225B6-C97C-4543-96C7-342A338B8A69}"/>
              </a:ext>
            </a:extLst>
          </p:cNvPr>
          <p:cNvSpPr/>
          <p:nvPr/>
        </p:nvSpPr>
        <p:spPr>
          <a:xfrm>
            <a:off x="7827690" y="2556228"/>
            <a:ext cx="967021" cy="554800"/>
          </a:xfrm>
          <a:custGeom>
            <a:avLst/>
            <a:gdLst>
              <a:gd name="connsiteX0" fmla="*/ 0 w 967021"/>
              <a:gd name="connsiteY0" fmla="*/ 277400 h 554800"/>
              <a:gd name="connsiteX1" fmla="*/ 483510 w 967021"/>
              <a:gd name="connsiteY1" fmla="*/ 0 h 554800"/>
              <a:gd name="connsiteX2" fmla="*/ 967021 w 967021"/>
              <a:gd name="connsiteY2" fmla="*/ 277400 h 554800"/>
              <a:gd name="connsiteX3" fmla="*/ 483510 w 967021"/>
              <a:gd name="connsiteY3" fmla="*/ 554800 h 554800"/>
              <a:gd name="rtl" fmla="*/ 138700 w 967021"/>
              <a:gd name="rtr" fmla="*/ 828321 w 967021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967021" h="554800" stroke="0">
                <a:moveTo>
                  <a:pt x="277400" y="554800"/>
                </a:moveTo>
                <a:lnTo>
                  <a:pt x="689621" y="554800"/>
                </a:lnTo>
                <a:cubicBezTo>
                  <a:pt x="842825" y="554800"/>
                  <a:pt x="967021" y="430604"/>
                  <a:pt x="967021" y="277400"/>
                </a:cubicBezTo>
                <a:cubicBezTo>
                  <a:pt x="967021" y="124196"/>
                  <a:pt x="842825" y="0"/>
                  <a:pt x="689621" y="0"/>
                </a:cubicBezTo>
                <a:lnTo>
                  <a:pt x="277400" y="0"/>
                </a:lnTo>
                <a:cubicBezTo>
                  <a:pt x="124196" y="0"/>
                  <a:pt x="0" y="124196"/>
                  <a:pt x="0" y="277400"/>
                </a:cubicBezTo>
                <a:cubicBezTo>
                  <a:pt x="0" y="430604"/>
                  <a:pt x="124196" y="554800"/>
                  <a:pt x="277400" y="554800"/>
                </a:cubicBezTo>
                <a:close/>
              </a:path>
              <a:path w="967021" h="554800" fill="none">
                <a:moveTo>
                  <a:pt x="277400" y="554800"/>
                </a:moveTo>
                <a:lnTo>
                  <a:pt x="689621" y="554800"/>
                </a:lnTo>
                <a:cubicBezTo>
                  <a:pt x="842825" y="554800"/>
                  <a:pt x="967021" y="430604"/>
                  <a:pt x="967021" y="277400"/>
                </a:cubicBezTo>
                <a:cubicBezTo>
                  <a:pt x="967021" y="124196"/>
                  <a:pt x="842825" y="0"/>
                  <a:pt x="689621" y="0"/>
                </a:cubicBezTo>
                <a:lnTo>
                  <a:pt x="277400" y="0"/>
                </a:lnTo>
                <a:cubicBezTo>
                  <a:pt x="124196" y="0"/>
                  <a:pt x="0" y="124196"/>
                  <a:pt x="0" y="277400"/>
                </a:cubicBezTo>
                <a:cubicBezTo>
                  <a:pt x="0" y="430604"/>
                  <a:pt x="124196" y="554800"/>
                  <a:pt x="277400" y="554800"/>
                </a:cubicBezTo>
                <a:close/>
              </a:path>
            </a:pathLst>
          </a:custGeom>
          <a:solidFill>
            <a:srgbClr val="E9F8F5"/>
          </a:solidFill>
          <a:ln w="22800" cap="flat">
            <a:solidFill>
              <a:srgbClr val="E9F8F5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販売承認</a:t>
            </a:r>
          </a:p>
        </p:txBody>
      </p:sp>
      <p:sp>
        <p:nvSpPr>
          <p:cNvPr id="41" name="Document">
            <a:extLst>
              <a:ext uri="{FF2B5EF4-FFF2-40B4-BE49-F238E27FC236}">
                <a16:creationId xmlns:a16="http://schemas.microsoft.com/office/drawing/2014/main" id="{F3F1F1AF-E020-42EF-A1C5-B8DBF861D843}"/>
              </a:ext>
            </a:extLst>
          </p:cNvPr>
          <p:cNvSpPr/>
          <p:nvPr/>
        </p:nvSpPr>
        <p:spPr>
          <a:xfrm>
            <a:off x="6586000" y="4183578"/>
            <a:ext cx="760000" cy="476900"/>
          </a:xfrm>
          <a:custGeom>
            <a:avLst/>
            <a:gdLst>
              <a:gd name="connsiteX0" fmla="*/ 0 w 760000"/>
              <a:gd name="connsiteY0" fmla="*/ 238450 h 476900"/>
              <a:gd name="connsiteX1" fmla="*/ 380000 w 760000"/>
              <a:gd name="connsiteY1" fmla="*/ 0 h 476900"/>
              <a:gd name="connsiteX2" fmla="*/ 760000 w 760000"/>
              <a:gd name="connsiteY2" fmla="*/ 238450 h 476900"/>
              <a:gd name="connsiteX3" fmla="*/ 380000 w 760000"/>
              <a:gd name="connsiteY3" fmla="*/ 417288 h 476900"/>
              <a:gd name="rtb" fmla="*/ 357675 h 476900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rtb"/>
            <a:pathLst>
              <a:path w="760000" h="476900" stroke="0">
                <a:moveTo>
                  <a:pt x="0" y="417288"/>
                </a:moveTo>
                <a:lnTo>
                  <a:pt x="0" y="0"/>
                </a:lnTo>
                <a:lnTo>
                  <a:pt x="760000" y="0"/>
                </a:lnTo>
                <a:lnTo>
                  <a:pt x="760000" y="417288"/>
                </a:lnTo>
                <a:cubicBezTo>
                  <a:pt x="706154" y="379704"/>
                  <a:pt x="640649" y="357675"/>
                  <a:pt x="570000" y="357675"/>
                </a:cubicBezTo>
                <a:cubicBezTo>
                  <a:pt x="499347" y="357675"/>
                  <a:pt x="433840" y="379706"/>
                  <a:pt x="380000" y="417288"/>
                </a:cubicBezTo>
                <a:cubicBezTo>
                  <a:pt x="326154" y="454872"/>
                  <a:pt x="260649" y="476900"/>
                  <a:pt x="190000" y="476900"/>
                </a:cubicBezTo>
                <a:cubicBezTo>
                  <a:pt x="119347" y="476900"/>
                  <a:pt x="53840" y="454870"/>
                  <a:pt x="0" y="417288"/>
                </a:cubicBezTo>
                <a:close/>
              </a:path>
              <a:path w="760000" h="476900" fill="none">
                <a:moveTo>
                  <a:pt x="0" y="417288"/>
                </a:moveTo>
                <a:lnTo>
                  <a:pt x="0" y="0"/>
                </a:lnTo>
                <a:lnTo>
                  <a:pt x="760000" y="0"/>
                </a:lnTo>
                <a:lnTo>
                  <a:pt x="760000" y="417288"/>
                </a:lnTo>
                <a:cubicBezTo>
                  <a:pt x="706154" y="379704"/>
                  <a:pt x="640649" y="357675"/>
                  <a:pt x="570000" y="357675"/>
                </a:cubicBezTo>
                <a:cubicBezTo>
                  <a:pt x="499347" y="357675"/>
                  <a:pt x="433840" y="379706"/>
                  <a:pt x="380000" y="417288"/>
                </a:cubicBezTo>
                <a:cubicBezTo>
                  <a:pt x="326154" y="454872"/>
                  <a:pt x="260649" y="476900"/>
                  <a:pt x="190000" y="476900"/>
                </a:cubicBezTo>
                <a:cubicBezTo>
                  <a:pt x="119347" y="476900"/>
                  <a:pt x="53840" y="454870"/>
                  <a:pt x="0" y="417288"/>
                </a:cubicBezTo>
                <a:close/>
              </a:path>
            </a:pathLst>
          </a:custGeom>
          <a:solidFill>
            <a:srgbClr val="FFECEC"/>
          </a:solidFill>
          <a:ln w="22800" cap="flat">
            <a:solidFill>
              <a:srgbClr val="FFECEC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信用問題レポート</a:t>
            </a:r>
          </a:p>
        </p:txBody>
      </p:sp>
      <p:sp>
        <p:nvSpPr>
          <p:cNvPr id="42" name="Start or Terminator">
            <a:extLst>
              <a:ext uri="{FF2B5EF4-FFF2-40B4-BE49-F238E27FC236}">
                <a16:creationId xmlns:a16="http://schemas.microsoft.com/office/drawing/2014/main" id="{083DA218-89DD-45DE-A647-D19969EFE1E4}"/>
              </a:ext>
            </a:extLst>
          </p:cNvPr>
          <p:cNvSpPr/>
          <p:nvPr/>
        </p:nvSpPr>
        <p:spPr>
          <a:xfrm>
            <a:off x="5149602" y="2601828"/>
            <a:ext cx="967021" cy="554800"/>
          </a:xfrm>
          <a:custGeom>
            <a:avLst/>
            <a:gdLst>
              <a:gd name="connsiteX0" fmla="*/ 0 w 967021"/>
              <a:gd name="connsiteY0" fmla="*/ 277400 h 554800"/>
              <a:gd name="connsiteX1" fmla="*/ 483510 w 967021"/>
              <a:gd name="connsiteY1" fmla="*/ 0 h 554800"/>
              <a:gd name="connsiteX2" fmla="*/ 967021 w 967021"/>
              <a:gd name="connsiteY2" fmla="*/ 277400 h 554800"/>
              <a:gd name="connsiteX3" fmla="*/ 483510 w 967021"/>
              <a:gd name="connsiteY3" fmla="*/ 554800 h 554800"/>
              <a:gd name="rtl" fmla="*/ 138700 w 967021"/>
              <a:gd name="rtr" fmla="*/ 828321 w 967021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rtl" t="t" r="rtr" b="b"/>
            <a:pathLst>
              <a:path w="967021" h="554800" stroke="0">
                <a:moveTo>
                  <a:pt x="277400" y="554800"/>
                </a:moveTo>
                <a:lnTo>
                  <a:pt x="689621" y="554800"/>
                </a:lnTo>
                <a:cubicBezTo>
                  <a:pt x="842825" y="554800"/>
                  <a:pt x="967021" y="430604"/>
                  <a:pt x="967021" y="277400"/>
                </a:cubicBezTo>
                <a:cubicBezTo>
                  <a:pt x="967021" y="124196"/>
                  <a:pt x="842825" y="0"/>
                  <a:pt x="689621" y="0"/>
                </a:cubicBezTo>
                <a:lnTo>
                  <a:pt x="277400" y="0"/>
                </a:lnTo>
                <a:cubicBezTo>
                  <a:pt x="124196" y="0"/>
                  <a:pt x="0" y="124196"/>
                  <a:pt x="0" y="277400"/>
                </a:cubicBezTo>
                <a:cubicBezTo>
                  <a:pt x="0" y="430604"/>
                  <a:pt x="124196" y="554800"/>
                  <a:pt x="277400" y="554800"/>
                </a:cubicBezTo>
                <a:close/>
              </a:path>
              <a:path w="967021" h="554800" fill="none">
                <a:moveTo>
                  <a:pt x="277400" y="554800"/>
                </a:moveTo>
                <a:lnTo>
                  <a:pt x="689621" y="554800"/>
                </a:lnTo>
                <a:cubicBezTo>
                  <a:pt x="842825" y="554800"/>
                  <a:pt x="967021" y="430604"/>
                  <a:pt x="967021" y="277400"/>
                </a:cubicBezTo>
                <a:cubicBezTo>
                  <a:pt x="967021" y="124196"/>
                  <a:pt x="842825" y="0"/>
                  <a:pt x="689621" y="0"/>
                </a:cubicBezTo>
                <a:lnTo>
                  <a:pt x="277400" y="0"/>
                </a:lnTo>
                <a:cubicBezTo>
                  <a:pt x="124196" y="0"/>
                  <a:pt x="0" y="124196"/>
                  <a:pt x="0" y="277400"/>
                </a:cubicBezTo>
                <a:cubicBezTo>
                  <a:pt x="0" y="430604"/>
                  <a:pt x="124196" y="554800"/>
                  <a:pt x="277400" y="554800"/>
                </a:cubicBezTo>
                <a:close/>
              </a:path>
            </a:pathLst>
          </a:custGeom>
          <a:solidFill>
            <a:srgbClr val="E9F8F5"/>
          </a:solidFill>
          <a:ln w="22800" cap="flat">
            <a:solidFill>
              <a:srgbClr val="E9F8F5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836" dirty="0">
                <a:solidFill>
                  <a:srgbClr val="191919"/>
                </a:solidFill>
                <a:latin typeface="Arial"/>
                <a:ea typeface="Arial"/>
                <a:cs typeface="Arial"/>
              </a:rPr>
              <a:t>販売は承認されていない</a:t>
            </a:r>
          </a:p>
        </p:txBody>
      </p:sp>
      <p:sp>
        <p:nvSpPr>
          <p:cNvPr id="43" name="ConnectLine">
            <a:extLst>
              <a:ext uri="{FF2B5EF4-FFF2-40B4-BE49-F238E27FC236}">
                <a16:creationId xmlns:a16="http://schemas.microsoft.com/office/drawing/2014/main" id="{A140A20C-BF8A-4DF7-BAE5-37FF98D277AF}"/>
              </a:ext>
            </a:extLst>
          </p:cNvPr>
          <p:cNvSpPr/>
          <p:nvPr/>
        </p:nvSpPr>
        <p:spPr>
          <a:xfrm>
            <a:off x="1364800" y="1556828"/>
            <a:ext cx="7600" cy="1109600"/>
          </a:xfrm>
          <a:custGeom>
            <a:avLst/>
            <a:gdLst/>
            <a:ahLst/>
            <a:cxnLst/>
            <a:rect l="l" t="t" r="r" b="b"/>
            <a:pathLst>
              <a:path w="7600" h="1109600" fill="none">
                <a:moveTo>
                  <a:pt x="0" y="1109600"/>
                </a:moveTo>
                <a:lnTo>
                  <a:pt x="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4" name="ConnectLine">
            <a:extLst>
              <a:ext uri="{FF2B5EF4-FFF2-40B4-BE49-F238E27FC236}">
                <a16:creationId xmlns:a16="http://schemas.microsoft.com/office/drawing/2014/main" id="{CE282AC7-504D-44DE-BD4A-78782A467886}"/>
              </a:ext>
            </a:extLst>
          </p:cNvPr>
          <p:cNvSpPr/>
          <p:nvPr/>
        </p:nvSpPr>
        <p:spPr>
          <a:xfrm>
            <a:off x="1744800" y="1237628"/>
            <a:ext cx="532000" cy="7600"/>
          </a:xfrm>
          <a:custGeom>
            <a:avLst/>
            <a:gdLst/>
            <a:ahLst/>
            <a:cxnLst/>
            <a:rect l="l" t="t" r="r" b="b"/>
            <a:pathLst>
              <a:path w="532000" h="7600" fill="none">
                <a:moveTo>
                  <a:pt x="0" y="0"/>
                </a:moveTo>
                <a:lnTo>
                  <a:pt x="53200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5" name="ConnectLine">
            <a:extLst>
              <a:ext uri="{FF2B5EF4-FFF2-40B4-BE49-F238E27FC236}">
                <a16:creationId xmlns:a16="http://schemas.microsoft.com/office/drawing/2014/main" id="{89673501-EDC1-4811-942C-D362670CD065}"/>
              </a:ext>
            </a:extLst>
          </p:cNvPr>
          <p:cNvSpPr/>
          <p:nvPr/>
        </p:nvSpPr>
        <p:spPr>
          <a:xfrm>
            <a:off x="2656800" y="1408628"/>
            <a:ext cx="7600" cy="1197000"/>
          </a:xfrm>
          <a:custGeom>
            <a:avLst/>
            <a:gdLst/>
            <a:ahLst/>
            <a:cxnLst/>
            <a:rect l="l" t="t" r="r" b="b"/>
            <a:pathLst>
              <a:path w="7600" h="1197000" fill="none">
                <a:moveTo>
                  <a:pt x="0" y="0"/>
                </a:moveTo>
                <a:lnTo>
                  <a:pt x="0" y="119700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6" name="ConnectLine">
            <a:extLst>
              <a:ext uri="{FF2B5EF4-FFF2-40B4-BE49-F238E27FC236}">
                <a16:creationId xmlns:a16="http://schemas.microsoft.com/office/drawing/2014/main" id="{B8A1158F-CE4C-4554-A30B-21697D1F2A41}"/>
              </a:ext>
            </a:extLst>
          </p:cNvPr>
          <p:cNvSpPr/>
          <p:nvPr/>
        </p:nvSpPr>
        <p:spPr>
          <a:xfrm>
            <a:off x="1744800" y="2833628"/>
            <a:ext cx="532000" cy="7600"/>
          </a:xfrm>
          <a:custGeom>
            <a:avLst/>
            <a:gdLst/>
            <a:ahLst/>
            <a:cxnLst/>
            <a:rect l="l" t="t" r="r" b="b"/>
            <a:pathLst>
              <a:path w="532000" h="7600" fill="none">
                <a:moveTo>
                  <a:pt x="0" y="0"/>
                </a:moveTo>
                <a:lnTo>
                  <a:pt x="53200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7" name="ConnectLine">
            <a:extLst>
              <a:ext uri="{FF2B5EF4-FFF2-40B4-BE49-F238E27FC236}">
                <a16:creationId xmlns:a16="http://schemas.microsoft.com/office/drawing/2014/main" id="{F58C9E02-46C5-4700-ADF3-909DF09B190D}"/>
              </a:ext>
            </a:extLst>
          </p:cNvPr>
          <p:cNvSpPr/>
          <p:nvPr/>
        </p:nvSpPr>
        <p:spPr>
          <a:xfrm>
            <a:off x="3036800" y="2833628"/>
            <a:ext cx="532000" cy="7600"/>
          </a:xfrm>
          <a:custGeom>
            <a:avLst/>
            <a:gdLst/>
            <a:ahLst/>
            <a:cxnLst/>
            <a:rect l="l" t="t" r="r" b="b"/>
            <a:pathLst>
              <a:path w="532000" h="7600" fill="none">
                <a:moveTo>
                  <a:pt x="0" y="0"/>
                </a:moveTo>
                <a:lnTo>
                  <a:pt x="53200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8" name="ConnectLine">
            <a:extLst>
              <a:ext uri="{FF2B5EF4-FFF2-40B4-BE49-F238E27FC236}">
                <a16:creationId xmlns:a16="http://schemas.microsoft.com/office/drawing/2014/main" id="{2C96E89A-D332-48FA-B25D-F31EC8207967}"/>
              </a:ext>
            </a:extLst>
          </p:cNvPr>
          <p:cNvSpPr/>
          <p:nvPr/>
        </p:nvSpPr>
        <p:spPr>
          <a:xfrm>
            <a:off x="3948800" y="3004628"/>
            <a:ext cx="7600" cy="2675679"/>
          </a:xfrm>
          <a:custGeom>
            <a:avLst/>
            <a:gdLst/>
            <a:ahLst/>
            <a:cxnLst/>
            <a:rect l="l" t="t" r="r" b="b"/>
            <a:pathLst>
              <a:path w="7600" h="2675679" fill="none">
                <a:moveTo>
                  <a:pt x="0" y="0"/>
                </a:moveTo>
                <a:lnTo>
                  <a:pt x="0" y="2675679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49" name="ConnectLine">
            <a:extLst>
              <a:ext uri="{FF2B5EF4-FFF2-40B4-BE49-F238E27FC236}">
                <a16:creationId xmlns:a16="http://schemas.microsoft.com/office/drawing/2014/main" id="{CA9F71CD-9C29-4AD4-9A9B-95FFF4222689}"/>
              </a:ext>
            </a:extLst>
          </p:cNvPr>
          <p:cNvSpPr/>
          <p:nvPr/>
        </p:nvSpPr>
        <p:spPr>
          <a:xfrm>
            <a:off x="1364800" y="4593028"/>
            <a:ext cx="2200200" cy="1432600"/>
          </a:xfrm>
          <a:custGeom>
            <a:avLst/>
            <a:gdLst/>
            <a:ahLst/>
            <a:cxnLst/>
            <a:rect l="l" t="t" r="r" b="b"/>
            <a:pathLst>
              <a:path w="2200200" h="1432600" fill="none">
                <a:moveTo>
                  <a:pt x="0" y="0"/>
                </a:moveTo>
                <a:lnTo>
                  <a:pt x="0" y="1432600"/>
                </a:lnTo>
                <a:lnTo>
                  <a:pt x="2200200" y="143260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50" name="ConnectLine">
            <a:extLst>
              <a:ext uri="{FF2B5EF4-FFF2-40B4-BE49-F238E27FC236}">
                <a16:creationId xmlns:a16="http://schemas.microsoft.com/office/drawing/2014/main" id="{2402074D-B5B6-4D8E-929B-C20297BC7C88}"/>
              </a:ext>
            </a:extLst>
          </p:cNvPr>
          <p:cNvSpPr/>
          <p:nvPr/>
        </p:nvSpPr>
        <p:spPr>
          <a:xfrm>
            <a:off x="4328800" y="6025628"/>
            <a:ext cx="623200" cy="7600"/>
          </a:xfrm>
          <a:custGeom>
            <a:avLst/>
            <a:gdLst>
              <a:gd name="rtl" fmla="*/ 142578 w 623200"/>
              <a:gd name="rtt" fmla="*/ -100966 h 7600"/>
              <a:gd name="rtr" fmla="*/ 393378 w 623200"/>
              <a:gd name="rtb" fmla="*/ 104234 h 7600"/>
            </a:gdLst>
            <a:ahLst/>
            <a:cxnLst/>
            <a:rect l="rtl" t="rtt" r="rtr" b="rtb"/>
            <a:pathLst>
              <a:path w="623200" h="7600" fill="none">
                <a:moveTo>
                  <a:pt x="0" y="0"/>
                </a:moveTo>
                <a:lnTo>
                  <a:pt x="623200" y="380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OK</a:t>
            </a:r>
          </a:p>
        </p:txBody>
      </p:sp>
      <p:sp>
        <p:nvSpPr>
          <p:cNvPr id="51" name="ConnectLine">
            <a:extLst>
              <a:ext uri="{FF2B5EF4-FFF2-40B4-BE49-F238E27FC236}">
                <a16:creationId xmlns:a16="http://schemas.microsoft.com/office/drawing/2014/main" id="{1FFAB6A9-B85F-459B-9B0F-4E810F94C703}"/>
              </a:ext>
            </a:extLst>
          </p:cNvPr>
          <p:cNvSpPr/>
          <p:nvPr/>
        </p:nvSpPr>
        <p:spPr>
          <a:xfrm>
            <a:off x="3942720" y="6367156"/>
            <a:ext cx="1594480" cy="181925"/>
          </a:xfrm>
          <a:custGeom>
            <a:avLst/>
            <a:gdLst>
              <a:gd name="rtl" fmla="*/ 494942 w 1594480"/>
              <a:gd name="rtt" fmla="*/ 75525 h 181925"/>
              <a:gd name="rtr" fmla="*/ 1042142 w 1594480"/>
              <a:gd name="rtb" fmla="*/ 288325 h 181925"/>
            </a:gdLst>
            <a:ahLst/>
            <a:cxnLst/>
            <a:rect l="rtl" t="rtt" r="rtr" b="rtb"/>
            <a:pathLst>
              <a:path w="1594480" h="181925" fill="none">
                <a:moveTo>
                  <a:pt x="1594480" y="91200"/>
                </a:moveTo>
                <a:lnTo>
                  <a:pt x="1594480" y="181925"/>
                </a:lnTo>
                <a:lnTo>
                  <a:pt x="0" y="181925"/>
                </a:lnTo>
                <a:lnTo>
                  <a:pt x="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高い残高</a:t>
            </a:r>
          </a:p>
        </p:txBody>
      </p:sp>
      <p:sp>
        <p:nvSpPr>
          <p:cNvPr id="52" name="ConnectLine">
            <a:extLst>
              <a:ext uri="{FF2B5EF4-FFF2-40B4-BE49-F238E27FC236}">
                <a16:creationId xmlns:a16="http://schemas.microsoft.com/office/drawing/2014/main" id="{BA915144-774E-4EE4-816A-B895BE73852D}"/>
              </a:ext>
            </a:extLst>
          </p:cNvPr>
          <p:cNvSpPr/>
          <p:nvPr/>
        </p:nvSpPr>
        <p:spPr>
          <a:xfrm>
            <a:off x="6124224" y="6028006"/>
            <a:ext cx="463600" cy="7600"/>
          </a:xfrm>
          <a:custGeom>
            <a:avLst/>
            <a:gdLst>
              <a:gd name="rtl" fmla="*/ 110971 w 463600"/>
              <a:gd name="rtt" fmla="*/ -101903 h 7600"/>
              <a:gd name="rtr" fmla="*/ 361771 w 463600"/>
              <a:gd name="rtb" fmla="*/ 103297 h 7600"/>
            </a:gdLst>
            <a:ahLst/>
            <a:cxnLst/>
            <a:rect l="rtl" t="rtt" r="rtr" b="rtb"/>
            <a:pathLst>
              <a:path w="463600" h="7600" fill="none">
                <a:moveTo>
                  <a:pt x="0" y="1421"/>
                </a:moveTo>
                <a:lnTo>
                  <a:pt x="46360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OK</a:t>
            </a:r>
          </a:p>
        </p:txBody>
      </p:sp>
      <p:sp>
        <p:nvSpPr>
          <p:cNvPr id="53" name="ConnectLine">
            <a:extLst>
              <a:ext uri="{FF2B5EF4-FFF2-40B4-BE49-F238E27FC236}">
                <a16:creationId xmlns:a16="http://schemas.microsoft.com/office/drawing/2014/main" id="{7C9FB089-72FA-4A7A-A477-A1F130F3390A}"/>
              </a:ext>
            </a:extLst>
          </p:cNvPr>
          <p:cNvSpPr/>
          <p:nvPr/>
        </p:nvSpPr>
        <p:spPr>
          <a:xfrm>
            <a:off x="7346000" y="6028006"/>
            <a:ext cx="585200" cy="7600"/>
          </a:xfrm>
          <a:custGeom>
            <a:avLst/>
            <a:gdLst/>
            <a:ahLst/>
            <a:cxnLst/>
            <a:rect l="l" t="t" r="r" b="b"/>
            <a:pathLst>
              <a:path w="585200" h="7600" fill="none">
                <a:moveTo>
                  <a:pt x="0" y="0"/>
                </a:moveTo>
                <a:lnTo>
                  <a:pt x="58520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54" name="ConnectLine">
            <a:extLst>
              <a:ext uri="{FF2B5EF4-FFF2-40B4-BE49-F238E27FC236}">
                <a16:creationId xmlns:a16="http://schemas.microsoft.com/office/drawing/2014/main" id="{C4E02683-7FC1-4CDB-939F-448EDF2D5513}"/>
              </a:ext>
            </a:extLst>
          </p:cNvPr>
          <p:cNvSpPr/>
          <p:nvPr/>
        </p:nvSpPr>
        <p:spPr>
          <a:xfrm>
            <a:off x="6966000" y="4607042"/>
            <a:ext cx="7600" cy="1097964"/>
          </a:xfrm>
          <a:custGeom>
            <a:avLst/>
            <a:gdLst/>
            <a:ahLst/>
            <a:cxnLst/>
            <a:rect l="l" t="t" r="r" b="b"/>
            <a:pathLst>
              <a:path w="7600" h="1097964" fill="none">
                <a:moveTo>
                  <a:pt x="0" y="1097964"/>
                </a:moveTo>
                <a:lnTo>
                  <a:pt x="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55" name="ConnectLine">
            <a:extLst>
              <a:ext uri="{FF2B5EF4-FFF2-40B4-BE49-F238E27FC236}">
                <a16:creationId xmlns:a16="http://schemas.microsoft.com/office/drawing/2014/main" id="{0E0F7102-8D73-462C-A506-B798E8274778}"/>
              </a:ext>
            </a:extLst>
          </p:cNvPr>
          <p:cNvSpPr/>
          <p:nvPr/>
        </p:nvSpPr>
        <p:spPr>
          <a:xfrm>
            <a:off x="8311200" y="3111028"/>
            <a:ext cx="7600" cy="2678529"/>
          </a:xfrm>
          <a:custGeom>
            <a:avLst/>
            <a:gdLst/>
            <a:ahLst/>
            <a:cxnLst/>
            <a:rect l="l" t="t" r="r" b="b"/>
            <a:pathLst>
              <a:path w="7600" h="2678529" fill="none">
                <a:moveTo>
                  <a:pt x="0" y="2678529"/>
                </a:moveTo>
                <a:lnTo>
                  <a:pt x="0" y="0"/>
                </a:ln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</p:sp>
      <p:sp>
        <p:nvSpPr>
          <p:cNvPr id="56" name="ConnectLine">
            <a:extLst>
              <a:ext uri="{FF2B5EF4-FFF2-40B4-BE49-F238E27FC236}">
                <a16:creationId xmlns:a16="http://schemas.microsoft.com/office/drawing/2014/main" id="{10124707-210F-4A76-9B24-172379E5553D}"/>
              </a:ext>
            </a:extLst>
          </p:cNvPr>
          <p:cNvSpPr/>
          <p:nvPr/>
        </p:nvSpPr>
        <p:spPr>
          <a:xfrm>
            <a:off x="4136900" y="2879228"/>
            <a:ext cx="1012700" cy="2972010"/>
          </a:xfrm>
          <a:custGeom>
            <a:avLst/>
            <a:gdLst>
              <a:gd name="rtl" fmla="*/ 125655 w 1012700"/>
              <a:gd name="rtt" fmla="*/ 1503607 h 2972010"/>
              <a:gd name="rtr" fmla="*/ 764055 w 1012700"/>
              <a:gd name="rtb" fmla="*/ 1708807 h 2972010"/>
            </a:gdLst>
            <a:ahLst/>
            <a:cxnLst/>
            <a:rect l="rtl" t="rtt" r="rtr" b="rtb"/>
            <a:pathLst>
              <a:path w="1012700" h="2972010" fill="none">
                <a:moveTo>
                  <a:pt x="0" y="2972010"/>
                </a:moveTo>
                <a:cubicBezTo>
                  <a:pt x="139742" y="2650057"/>
                  <a:pt x="279485" y="2328103"/>
                  <a:pt x="389482" y="1862251"/>
                </a:cubicBezTo>
                <a:cubicBezTo>
                  <a:pt x="499476" y="1396401"/>
                  <a:pt x="579723" y="786653"/>
                  <a:pt x="678636" y="452291"/>
                </a:cubicBezTo>
                <a:cubicBezTo>
                  <a:pt x="777548" y="117937"/>
                  <a:pt x="895120" y="58968"/>
                  <a:pt x="1012700" y="0"/>
                </a:cubicBezTo>
              </a:path>
            </a:pathLst>
          </a:custGeom>
          <a:noFill/>
          <a:ln w="7600" cap="flat">
            <a:solidFill>
              <a:srgbClr val="191919"/>
            </a:solidFill>
            <a:miter/>
            <a:tailEnd type="triangle" w="med" len="med"/>
          </a:ln>
        </p:spPr>
        <p:txBody>
          <a:bodyPr wrap="none" lIns="38100" tIns="38100" rIns="38100" bIns="38100" rtlCol="0" anchor="ctr"/>
          <a:lstStyle/>
          <a:p>
            <a:pPr algn="ctr"/>
            <a:r>
              <a:rPr lang="zh-CN" altLang="en-US" sz="912" dirty="0">
                <a:solidFill>
                  <a:srgbClr val="19191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不良信用</a:t>
            </a:r>
          </a:p>
        </p:txBody>
      </p:sp>
    </p:spTree>
    <p:extLst>
      <p:ext uri="{BB962C8B-B14F-4D97-AF65-F5344CB8AC3E}">
        <p14:creationId xmlns:p14="http://schemas.microsoft.com/office/powerpoint/2010/main" val="133078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cess">
            <a:extLst>
              <a:ext uri="{FF2B5EF4-FFF2-40B4-BE49-F238E27FC236}">
                <a16:creationId xmlns:a16="http://schemas.microsoft.com/office/drawing/2014/main" id="{0CAA548F-4CDB-4503-A744-71AC67CD6004}"/>
              </a:ext>
            </a:extLst>
          </p:cNvPr>
          <p:cNvSpPr/>
          <p:nvPr/>
        </p:nvSpPr>
        <p:spPr>
          <a:xfrm>
            <a:off x="2016150" y="254820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Receive complaint information</a:t>
            </a:r>
          </a:p>
        </p:txBody>
      </p:sp>
      <p:sp>
        <p:nvSpPr>
          <p:cNvPr id="3" name="Decision">
            <a:extLst>
              <a:ext uri="{FF2B5EF4-FFF2-40B4-BE49-F238E27FC236}">
                <a16:creationId xmlns:a16="http://schemas.microsoft.com/office/drawing/2014/main" id="{AE6421CF-2723-41E9-B8AD-150E2183BC81}"/>
              </a:ext>
            </a:extLst>
          </p:cNvPr>
          <p:cNvSpPr/>
          <p:nvPr/>
        </p:nvSpPr>
        <p:spPr>
          <a:xfrm>
            <a:off x="1913274" y="898018"/>
            <a:ext cx="1098141" cy="667842"/>
          </a:xfrm>
          <a:custGeom>
            <a:avLst/>
            <a:gdLst>
              <a:gd name="connsiteX0" fmla="*/ 0 w 1098141"/>
              <a:gd name="connsiteY0" fmla="*/ 333921 h 667842"/>
              <a:gd name="connsiteX1" fmla="*/ 549071 w 1098141"/>
              <a:gd name="connsiteY1" fmla="*/ 0 h 667842"/>
              <a:gd name="connsiteX2" fmla="*/ 1098141 w 1098141"/>
              <a:gd name="connsiteY2" fmla="*/ 333921 h 667842"/>
              <a:gd name="connsiteX3" fmla="*/ 549071 w 1098141"/>
              <a:gd name="connsiteY3" fmla="*/ 667842 h 667842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1098141" h="667842" stroke="0">
                <a:moveTo>
                  <a:pt x="549071" y="667842"/>
                </a:moveTo>
                <a:lnTo>
                  <a:pt x="1098141" y="333921"/>
                </a:lnTo>
                <a:lnTo>
                  <a:pt x="549071" y="0"/>
                </a:lnTo>
                <a:lnTo>
                  <a:pt x="0" y="333921"/>
                </a:lnTo>
                <a:lnTo>
                  <a:pt x="549071" y="667842"/>
                </a:lnTo>
                <a:close/>
              </a:path>
              <a:path w="1098141" h="667842" fill="none">
                <a:moveTo>
                  <a:pt x="549071" y="667842"/>
                </a:moveTo>
                <a:lnTo>
                  <a:pt x="1098141" y="333921"/>
                </a:lnTo>
                <a:lnTo>
                  <a:pt x="549071" y="0"/>
                </a:lnTo>
                <a:lnTo>
                  <a:pt x="0" y="333921"/>
                </a:lnTo>
                <a:lnTo>
                  <a:pt x="549071" y="667842"/>
                </a:lnTo>
                <a:close/>
              </a:path>
            </a:pathLst>
          </a:custGeom>
          <a:solidFill>
            <a:srgbClr val="5B8FC9"/>
          </a:solidFill>
          <a:ln w="7600" cap="flat">
            <a:solidFill>
              <a:srgbClr val="5B8FC9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Decide whether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 it is caused by 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developer</a:t>
            </a:r>
          </a:p>
        </p:txBody>
      </p:sp>
      <p:sp>
        <p:nvSpPr>
          <p:cNvPr id="4" name="Process">
            <a:extLst>
              <a:ext uri="{FF2B5EF4-FFF2-40B4-BE49-F238E27FC236}">
                <a16:creationId xmlns:a16="http://schemas.microsoft.com/office/drawing/2014/main" id="{12AE57AA-CCF8-4F1C-BA12-5975B3BD7362}"/>
              </a:ext>
            </a:extLst>
          </p:cNvPr>
          <p:cNvSpPr/>
          <p:nvPr/>
        </p:nvSpPr>
        <p:spPr>
          <a:xfrm>
            <a:off x="3438454" y="100363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Receive complaint information</a:t>
            </a:r>
          </a:p>
        </p:txBody>
      </p:sp>
      <p:grpSp>
        <p:nvGrpSpPr>
          <p:cNvPr id="5" name="Group 180">
            <a:extLst>
              <a:ext uri="{FF2B5EF4-FFF2-40B4-BE49-F238E27FC236}">
                <a16:creationId xmlns:a16="http://schemas.microsoft.com/office/drawing/2014/main" id="{11D75712-F739-4901-A69B-9443AF12918B}"/>
              </a:ext>
            </a:extLst>
          </p:cNvPr>
          <p:cNvGrpSpPr/>
          <p:nvPr/>
        </p:nvGrpSpPr>
        <p:grpSpPr>
          <a:xfrm rot="5400000">
            <a:off x="2333879" y="1686725"/>
            <a:ext cx="249330" cy="7600"/>
            <a:chOff x="2257679" y="1839125"/>
            <a:chExt cx="249330" cy="7600"/>
          </a:xfrm>
        </p:grpSpPr>
        <p:sp>
          <p:nvSpPr>
            <p:cNvPr id="6" name="Line">
              <a:extLst>
                <a:ext uri="{FF2B5EF4-FFF2-40B4-BE49-F238E27FC236}">
                  <a16:creationId xmlns:a16="http://schemas.microsoft.com/office/drawing/2014/main" id="{8B429DD6-8ADC-4EDC-925D-112698271F9C}"/>
                </a:ext>
              </a:extLst>
            </p:cNvPr>
            <p:cNvSpPr/>
            <p:nvPr/>
          </p:nvSpPr>
          <p:spPr>
            <a:xfrm>
              <a:off x="2257679" y="1839125"/>
              <a:ext cx="249330" cy="7600"/>
            </a:xfrm>
            <a:custGeom>
              <a:avLst/>
              <a:gdLst/>
              <a:ahLst/>
              <a:cxnLst/>
              <a:rect l="l" t="t" r="r" b="b"/>
              <a:pathLst>
                <a:path w="249330" h="7600" fill="none">
                  <a:moveTo>
                    <a:pt x="0" y="0"/>
                  </a:moveTo>
                  <a:lnTo>
                    <a:pt x="249330" y="0"/>
                  </a:lnTo>
                </a:path>
              </a:pathLst>
            </a:custGeom>
            <a:solidFill>
              <a:srgbClr val="FFFFFF"/>
            </a:solidFill>
            <a:ln w="2500" cap="flat">
              <a:solidFill>
                <a:srgbClr val="4C777D"/>
              </a:solidFill>
              <a:custDash>
                <a:ds d="1100000" sp="500000"/>
              </a:custDash>
              <a:miter/>
              <a:tailEnd type="stealth" w="med" len="med"/>
            </a:ln>
          </p:spPr>
        </p:sp>
        <p:sp>
          <p:nvSpPr>
            <p:cNvPr id="7" name="Text 181">
              <a:extLst>
                <a:ext uri="{FF2B5EF4-FFF2-40B4-BE49-F238E27FC236}">
                  <a16:creationId xmlns:a16="http://schemas.microsoft.com/office/drawing/2014/main" id="{21D07452-3DFC-4D40-ACAF-5521A8F77275}"/>
                </a:ext>
              </a:extLst>
            </p:cNvPr>
            <p:cNvSpPr txBox="1"/>
            <p:nvPr/>
          </p:nvSpPr>
          <p:spPr>
            <a:xfrm rot="-5400000">
              <a:off x="2260744" y="1781676"/>
              <a:ext cx="243200" cy="114898"/>
            </a:xfrm>
            <a:prstGeom prst="rect">
              <a:avLst/>
            </a:prstGeom>
            <a:noFill/>
          </p:spPr>
          <p:txBody>
            <a:bodyPr wrap="none" lIns="38100" tIns="38100" rIns="38100" bIns="38100" rtlCol="0" anchor="ctr"/>
            <a:lstStyle/>
            <a:p>
              <a:pPr algn="ctr"/>
              <a:r>
                <a:rPr lang="zh-CN" altLang="en-US" sz="760" dirty="0">
                  <a:solidFill>
                    <a:srgbClr val="000000"/>
                  </a:solidFill>
                  <a:highlight>
                    <a:srgbClr val="FEFEFE"/>
                  </a:highlight>
                  <a:latin typeface="Arial"/>
                  <a:ea typeface="Arial"/>
                  <a:cs typeface="Arial"/>
                </a:rPr>
                <a:t>No</a:t>
              </a:r>
            </a:p>
          </p:txBody>
        </p:sp>
      </p:grpSp>
      <p:grpSp>
        <p:nvGrpSpPr>
          <p:cNvPr id="8" name="Group 182">
            <a:extLst>
              <a:ext uri="{FF2B5EF4-FFF2-40B4-BE49-F238E27FC236}">
                <a16:creationId xmlns:a16="http://schemas.microsoft.com/office/drawing/2014/main" id="{59D55217-E659-420B-B60E-0332376A4FD3}"/>
              </a:ext>
            </a:extLst>
          </p:cNvPr>
          <p:cNvGrpSpPr/>
          <p:nvPr/>
        </p:nvGrpSpPr>
        <p:grpSpPr>
          <a:xfrm rot="37632">
            <a:off x="3011361" y="1234276"/>
            <a:ext cx="427064" cy="7600"/>
            <a:chOff x="2935161" y="1386676"/>
            <a:chExt cx="427064" cy="7600"/>
          </a:xfrm>
        </p:grpSpPr>
        <p:sp>
          <p:nvSpPr>
            <p:cNvPr id="9" name="Line">
              <a:extLst>
                <a:ext uri="{FF2B5EF4-FFF2-40B4-BE49-F238E27FC236}">
                  <a16:creationId xmlns:a16="http://schemas.microsoft.com/office/drawing/2014/main" id="{E16FCEE8-F0E2-4ADB-926B-C032BC1F0456}"/>
                </a:ext>
              </a:extLst>
            </p:cNvPr>
            <p:cNvSpPr/>
            <p:nvPr/>
          </p:nvSpPr>
          <p:spPr>
            <a:xfrm>
              <a:off x="2935161" y="1386676"/>
              <a:ext cx="427064" cy="7600"/>
            </a:xfrm>
            <a:custGeom>
              <a:avLst/>
              <a:gdLst/>
              <a:ahLst/>
              <a:cxnLst/>
              <a:rect l="l" t="t" r="r" b="b"/>
              <a:pathLst>
                <a:path w="427064" h="7600" fill="none">
                  <a:moveTo>
                    <a:pt x="0" y="0"/>
                  </a:moveTo>
                  <a:lnTo>
                    <a:pt x="427064" y="0"/>
                  </a:lnTo>
                </a:path>
              </a:pathLst>
            </a:custGeom>
            <a:solidFill>
              <a:srgbClr val="FFFFFF"/>
            </a:solidFill>
            <a:ln w="2500" cap="flat">
              <a:solidFill>
                <a:srgbClr val="4C777D"/>
              </a:solidFill>
              <a:custDash>
                <a:ds d="1100000" sp="500000"/>
              </a:custDash>
              <a:miter/>
              <a:tailEnd type="stealth" w="med" len="med"/>
            </a:ln>
          </p:spPr>
        </p:sp>
        <p:sp>
          <p:nvSpPr>
            <p:cNvPr id="10" name="Text 183">
              <a:extLst>
                <a:ext uri="{FF2B5EF4-FFF2-40B4-BE49-F238E27FC236}">
                  <a16:creationId xmlns:a16="http://schemas.microsoft.com/office/drawing/2014/main" id="{86A5D9A3-B283-4ECA-AEA4-297878F39408}"/>
                </a:ext>
              </a:extLst>
            </p:cNvPr>
            <p:cNvSpPr txBox="1"/>
            <p:nvPr/>
          </p:nvSpPr>
          <p:spPr>
            <a:xfrm rot="-37632">
              <a:off x="2990241" y="1327567"/>
              <a:ext cx="288800" cy="114898"/>
            </a:xfrm>
            <a:prstGeom prst="rect">
              <a:avLst/>
            </a:prstGeom>
            <a:noFill/>
          </p:spPr>
          <p:txBody>
            <a:bodyPr wrap="none" lIns="38100" tIns="38100" rIns="38100" bIns="38100" rtlCol="0" anchor="ctr"/>
            <a:lstStyle/>
            <a:p>
              <a:pPr algn="ctr"/>
              <a:r>
                <a:rPr lang="zh-CN" altLang="en-US" sz="760" dirty="0">
                  <a:solidFill>
                    <a:srgbClr val="4C777D"/>
                  </a:solidFill>
                  <a:highlight>
                    <a:srgbClr val="FEFEFE"/>
                  </a:highlight>
                  <a:latin typeface="Arial"/>
                  <a:ea typeface="Arial"/>
                  <a:cs typeface="Arial"/>
                </a:rPr>
                <a:t>Yes</a:t>
              </a:r>
            </a:p>
          </p:txBody>
        </p:sp>
      </p:grpSp>
      <p:sp>
        <p:nvSpPr>
          <p:cNvPr id="11" name="Process">
            <a:extLst>
              <a:ext uri="{FF2B5EF4-FFF2-40B4-BE49-F238E27FC236}">
                <a16:creationId xmlns:a16="http://schemas.microsoft.com/office/drawing/2014/main" id="{2908C5D6-81C9-44FA-9BAE-F2066656B5EF}"/>
              </a:ext>
            </a:extLst>
          </p:cNvPr>
          <p:cNvSpPr/>
          <p:nvPr/>
        </p:nvSpPr>
        <p:spPr>
          <a:xfrm>
            <a:off x="3438454" y="1780229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Categorize complaint</a:t>
            </a:r>
          </a:p>
        </p:txBody>
      </p:sp>
      <p:sp>
        <p:nvSpPr>
          <p:cNvPr id="12" name="Process">
            <a:extLst>
              <a:ext uri="{FF2B5EF4-FFF2-40B4-BE49-F238E27FC236}">
                <a16:creationId xmlns:a16="http://schemas.microsoft.com/office/drawing/2014/main" id="{A374908F-9DAB-4495-B91B-0EA7A68CF13B}"/>
              </a:ext>
            </a:extLst>
          </p:cNvPr>
          <p:cNvSpPr/>
          <p:nvPr/>
        </p:nvSpPr>
        <p:spPr>
          <a:xfrm>
            <a:off x="3438454" y="2528105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Grade severity degree of complaint</a:t>
            </a:r>
          </a:p>
        </p:txBody>
      </p:sp>
      <p:sp>
        <p:nvSpPr>
          <p:cNvPr id="13" name="Process">
            <a:extLst>
              <a:ext uri="{FF2B5EF4-FFF2-40B4-BE49-F238E27FC236}">
                <a16:creationId xmlns:a16="http://schemas.microsoft.com/office/drawing/2014/main" id="{336F77F5-9AF7-45C6-8CFD-BE3EF0F6BEB5}"/>
              </a:ext>
            </a:extLst>
          </p:cNvPr>
          <p:cNvSpPr/>
          <p:nvPr/>
        </p:nvSpPr>
        <p:spPr>
          <a:xfrm>
            <a:off x="3438454" y="408128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Make advice for solutions to 3rd and 4th degree complaint</a:t>
            </a:r>
          </a:p>
        </p:txBody>
      </p:sp>
      <p:sp>
        <p:nvSpPr>
          <p:cNvPr id="14" name="Process">
            <a:extLst>
              <a:ext uri="{FF2B5EF4-FFF2-40B4-BE49-F238E27FC236}">
                <a16:creationId xmlns:a16="http://schemas.microsoft.com/office/drawing/2014/main" id="{10A54EFC-31CF-4090-9053-D001DA3667E9}"/>
              </a:ext>
            </a:extLst>
          </p:cNvPr>
          <p:cNvSpPr/>
          <p:nvPr/>
        </p:nvSpPr>
        <p:spPr>
          <a:xfrm>
            <a:off x="4789312" y="408128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Review solutions to 3rd and 4th degree complaint</a:t>
            </a:r>
          </a:p>
        </p:txBody>
      </p:sp>
      <p:sp>
        <p:nvSpPr>
          <p:cNvPr id="15" name="Process">
            <a:extLst>
              <a:ext uri="{FF2B5EF4-FFF2-40B4-BE49-F238E27FC236}">
                <a16:creationId xmlns:a16="http://schemas.microsoft.com/office/drawing/2014/main" id="{80E22B9A-076D-45C9-963B-7A26928265D9}"/>
              </a:ext>
            </a:extLst>
          </p:cNvPr>
          <p:cNvSpPr/>
          <p:nvPr/>
        </p:nvSpPr>
        <p:spPr>
          <a:xfrm>
            <a:off x="4789312" y="2563063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Make solutions to 1st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and 2nd degree complaint</a:t>
            </a:r>
          </a:p>
        </p:txBody>
      </p:sp>
      <p:sp>
        <p:nvSpPr>
          <p:cNvPr id="16" name="Process">
            <a:extLst>
              <a:ext uri="{FF2B5EF4-FFF2-40B4-BE49-F238E27FC236}">
                <a16:creationId xmlns:a16="http://schemas.microsoft.com/office/drawing/2014/main" id="{BA3A80EA-1834-4CB6-A60D-690D0F62744A}"/>
              </a:ext>
            </a:extLst>
          </p:cNvPr>
          <p:cNvSpPr/>
          <p:nvPr/>
        </p:nvSpPr>
        <p:spPr>
          <a:xfrm>
            <a:off x="6241532" y="256305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Review solutions to 1st and 2nd degree complaint</a:t>
            </a:r>
          </a:p>
        </p:txBody>
      </p:sp>
      <p:sp>
        <p:nvSpPr>
          <p:cNvPr id="17" name="Process">
            <a:extLst>
              <a:ext uri="{FF2B5EF4-FFF2-40B4-BE49-F238E27FC236}">
                <a16:creationId xmlns:a16="http://schemas.microsoft.com/office/drawing/2014/main" id="{20DC67D1-2C1F-48E0-9A85-149770935D83}"/>
              </a:ext>
            </a:extLst>
          </p:cNvPr>
          <p:cNvSpPr/>
          <p:nvPr/>
        </p:nvSpPr>
        <p:spPr>
          <a:xfrm>
            <a:off x="6241532" y="408128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Review and approve solution to 3rd and 4th degree complaint</a:t>
            </a:r>
          </a:p>
        </p:txBody>
      </p:sp>
      <p:sp>
        <p:nvSpPr>
          <p:cNvPr id="18" name="Process">
            <a:extLst>
              <a:ext uri="{FF2B5EF4-FFF2-40B4-BE49-F238E27FC236}">
                <a16:creationId xmlns:a16="http://schemas.microsoft.com/office/drawing/2014/main" id="{8A4C8F86-233C-44DE-A6F2-6055A1745C1E}"/>
              </a:ext>
            </a:extLst>
          </p:cNvPr>
          <p:cNvSpPr/>
          <p:nvPr/>
        </p:nvSpPr>
        <p:spPr>
          <a:xfrm>
            <a:off x="4789312" y="480667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Review and approve solutions to 4th degree complaint</a:t>
            </a:r>
          </a:p>
        </p:txBody>
      </p:sp>
      <p:sp>
        <p:nvSpPr>
          <p:cNvPr id="19" name="Process">
            <a:extLst>
              <a:ext uri="{FF2B5EF4-FFF2-40B4-BE49-F238E27FC236}">
                <a16:creationId xmlns:a16="http://schemas.microsoft.com/office/drawing/2014/main" id="{877BA6D4-7053-4C19-945A-AA8E8933C792}"/>
              </a:ext>
            </a:extLst>
          </p:cNvPr>
          <p:cNvSpPr/>
          <p:nvPr/>
        </p:nvSpPr>
        <p:spPr>
          <a:xfrm>
            <a:off x="3438454" y="566941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Implement solutions to 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1st-3rd degree  complaint</a:t>
            </a:r>
          </a:p>
        </p:txBody>
      </p:sp>
      <p:sp>
        <p:nvSpPr>
          <p:cNvPr id="20" name="Process">
            <a:extLst>
              <a:ext uri="{FF2B5EF4-FFF2-40B4-BE49-F238E27FC236}">
                <a16:creationId xmlns:a16="http://schemas.microsoft.com/office/drawing/2014/main" id="{F955211C-08BF-42EF-AC99-406069673F18}"/>
              </a:ext>
            </a:extLst>
          </p:cNvPr>
          <p:cNvSpPr/>
          <p:nvPr/>
        </p:nvSpPr>
        <p:spPr>
          <a:xfrm>
            <a:off x="7693745" y="256305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Approve solutions to 1st and 2nd degree complaint</a:t>
            </a:r>
          </a:p>
        </p:txBody>
      </p:sp>
      <p:sp>
        <p:nvSpPr>
          <p:cNvPr id="21" name="Process">
            <a:extLst>
              <a:ext uri="{FF2B5EF4-FFF2-40B4-BE49-F238E27FC236}">
                <a16:creationId xmlns:a16="http://schemas.microsoft.com/office/drawing/2014/main" id="{9CDD17C7-98C9-4375-8808-FD887BFCA419}"/>
              </a:ext>
            </a:extLst>
          </p:cNvPr>
          <p:cNvSpPr/>
          <p:nvPr/>
        </p:nvSpPr>
        <p:spPr>
          <a:xfrm>
            <a:off x="4789312" y="566941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Supervise implementation of solutions</a:t>
            </a:r>
          </a:p>
        </p:txBody>
      </p:sp>
      <p:sp>
        <p:nvSpPr>
          <p:cNvPr id="22" name="Process">
            <a:extLst>
              <a:ext uri="{FF2B5EF4-FFF2-40B4-BE49-F238E27FC236}">
                <a16:creationId xmlns:a16="http://schemas.microsoft.com/office/drawing/2014/main" id="{4469AE74-F997-47B3-A9E5-E226DE4A5450}"/>
              </a:ext>
            </a:extLst>
          </p:cNvPr>
          <p:cNvSpPr/>
          <p:nvPr/>
        </p:nvSpPr>
        <p:spPr>
          <a:xfrm>
            <a:off x="3438454" y="6414863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Summarize complaint record and make monthly report</a:t>
            </a:r>
          </a:p>
        </p:txBody>
      </p:sp>
      <p:sp>
        <p:nvSpPr>
          <p:cNvPr id="23" name="Line">
            <a:extLst>
              <a:ext uri="{FF2B5EF4-FFF2-40B4-BE49-F238E27FC236}">
                <a16:creationId xmlns:a16="http://schemas.microsoft.com/office/drawing/2014/main" id="{89516172-1968-4195-83FE-7DAE42F04A82}"/>
              </a:ext>
            </a:extLst>
          </p:cNvPr>
          <p:cNvSpPr/>
          <p:nvPr/>
        </p:nvSpPr>
        <p:spPr>
          <a:xfrm rot="5400000">
            <a:off x="3725529" y="1621110"/>
            <a:ext cx="310638" cy="7600"/>
          </a:xfrm>
          <a:custGeom>
            <a:avLst/>
            <a:gdLst/>
            <a:ahLst/>
            <a:cxnLst/>
            <a:rect l="l" t="t" r="r" b="b"/>
            <a:pathLst>
              <a:path w="310638" h="7600" fill="none">
                <a:moveTo>
                  <a:pt x="0" y="0"/>
                </a:moveTo>
                <a:lnTo>
                  <a:pt x="310638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2B5E8D63-1B97-4670-8213-2EE015C99670}"/>
              </a:ext>
            </a:extLst>
          </p:cNvPr>
          <p:cNvSpPr/>
          <p:nvPr/>
        </p:nvSpPr>
        <p:spPr>
          <a:xfrm rot="5400000">
            <a:off x="3739887" y="2383345"/>
            <a:ext cx="281921" cy="7600"/>
          </a:xfrm>
          <a:custGeom>
            <a:avLst/>
            <a:gdLst/>
            <a:ahLst/>
            <a:cxnLst/>
            <a:rect l="l" t="t" r="r" b="b"/>
            <a:pathLst>
              <a:path w="281921" h="7600" fill="none">
                <a:moveTo>
                  <a:pt x="0" y="0"/>
                </a:moveTo>
                <a:lnTo>
                  <a:pt x="281921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ADC31C7F-D957-4B28-B30B-AD0D00A41904}"/>
              </a:ext>
            </a:extLst>
          </p:cNvPr>
          <p:cNvSpPr/>
          <p:nvPr/>
        </p:nvSpPr>
        <p:spPr>
          <a:xfrm rot="5400000">
            <a:off x="3725532" y="3145576"/>
            <a:ext cx="310631" cy="7600"/>
          </a:xfrm>
          <a:custGeom>
            <a:avLst/>
            <a:gdLst/>
            <a:ahLst/>
            <a:cxnLst/>
            <a:rect l="l" t="t" r="r" b="b"/>
            <a:pathLst>
              <a:path w="310631" h="7600" fill="none">
                <a:moveTo>
                  <a:pt x="0" y="0"/>
                </a:moveTo>
                <a:lnTo>
                  <a:pt x="310631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0BEE6E12-D3F8-417F-9E52-E857F6E11CAB}"/>
              </a:ext>
            </a:extLst>
          </p:cNvPr>
          <p:cNvSpPr/>
          <p:nvPr/>
        </p:nvSpPr>
        <p:spPr>
          <a:xfrm>
            <a:off x="4330842" y="4314262"/>
            <a:ext cx="458470" cy="7600"/>
          </a:xfrm>
          <a:custGeom>
            <a:avLst/>
            <a:gdLst/>
            <a:ahLst/>
            <a:cxnLst/>
            <a:rect l="l" t="t" r="r" b="b"/>
            <a:pathLst>
              <a:path w="458470" h="7600" fill="none">
                <a:moveTo>
                  <a:pt x="0" y="0"/>
                </a:moveTo>
                <a:lnTo>
                  <a:pt x="458470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8BEF9330-988A-4E99-8C56-396EBD1DC750}"/>
              </a:ext>
            </a:extLst>
          </p:cNvPr>
          <p:cNvSpPr/>
          <p:nvPr/>
        </p:nvSpPr>
        <p:spPr>
          <a:xfrm>
            <a:off x="5681701" y="4314262"/>
            <a:ext cx="559832" cy="7600"/>
          </a:xfrm>
          <a:custGeom>
            <a:avLst/>
            <a:gdLst/>
            <a:ahLst/>
            <a:cxnLst/>
            <a:rect l="l" t="t" r="r" b="b"/>
            <a:pathLst>
              <a:path w="559832" h="7600" fill="none">
                <a:moveTo>
                  <a:pt x="0" y="0"/>
                </a:moveTo>
                <a:lnTo>
                  <a:pt x="559832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706A427B-6D31-4C52-8EE6-4B35332706EF}"/>
              </a:ext>
            </a:extLst>
          </p:cNvPr>
          <p:cNvSpPr/>
          <p:nvPr/>
        </p:nvSpPr>
        <p:spPr>
          <a:xfrm rot="-44">
            <a:off x="5681701" y="2796037"/>
            <a:ext cx="559832" cy="7600"/>
          </a:xfrm>
          <a:custGeom>
            <a:avLst/>
            <a:gdLst/>
            <a:ahLst/>
            <a:cxnLst/>
            <a:rect l="l" t="t" r="r" b="b"/>
            <a:pathLst>
              <a:path w="559832" h="7600" fill="none">
                <a:moveTo>
                  <a:pt x="0" y="0"/>
                </a:moveTo>
                <a:lnTo>
                  <a:pt x="559832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9E37DF91-5BC7-4165-B5CD-39687997AC02}"/>
              </a:ext>
            </a:extLst>
          </p:cNvPr>
          <p:cNvSpPr/>
          <p:nvPr/>
        </p:nvSpPr>
        <p:spPr>
          <a:xfrm>
            <a:off x="7133921" y="2796033"/>
            <a:ext cx="559824" cy="7600"/>
          </a:xfrm>
          <a:custGeom>
            <a:avLst/>
            <a:gdLst/>
            <a:ahLst/>
            <a:cxnLst/>
            <a:rect l="l" t="t" r="r" b="b"/>
            <a:pathLst>
              <a:path w="559824" h="7600" fill="none">
                <a:moveTo>
                  <a:pt x="0" y="0"/>
                </a:moveTo>
                <a:lnTo>
                  <a:pt x="559824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0" name="Line">
            <a:extLst>
              <a:ext uri="{FF2B5EF4-FFF2-40B4-BE49-F238E27FC236}">
                <a16:creationId xmlns:a16="http://schemas.microsoft.com/office/drawing/2014/main" id="{68EC030D-5C3E-4529-8CC0-90CA3B2816E9}"/>
              </a:ext>
            </a:extLst>
          </p:cNvPr>
          <p:cNvSpPr/>
          <p:nvPr/>
        </p:nvSpPr>
        <p:spPr>
          <a:xfrm rot="10800000">
            <a:off x="4330842" y="5894792"/>
            <a:ext cx="458470" cy="7600"/>
          </a:xfrm>
          <a:custGeom>
            <a:avLst/>
            <a:gdLst/>
            <a:ahLst/>
            <a:cxnLst/>
            <a:rect l="l" t="t" r="r" b="b"/>
            <a:pathLst>
              <a:path w="458470" h="7600" fill="none">
                <a:moveTo>
                  <a:pt x="0" y="0"/>
                </a:moveTo>
                <a:lnTo>
                  <a:pt x="458470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1" name="Process">
            <a:extLst>
              <a:ext uri="{FF2B5EF4-FFF2-40B4-BE49-F238E27FC236}">
                <a16:creationId xmlns:a16="http://schemas.microsoft.com/office/drawing/2014/main" id="{7F40C890-9AA1-4DA0-B724-4C9CDB38C0DB}"/>
              </a:ext>
            </a:extLst>
          </p:cNvPr>
          <p:cNvSpPr/>
          <p:nvPr/>
        </p:nvSpPr>
        <p:spPr>
          <a:xfrm>
            <a:off x="3438454" y="3304691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Client complaint negotiation</a:t>
            </a:r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C6F180F7-3A1C-48E4-863E-2D16D3CEF8EB}"/>
              </a:ext>
            </a:extLst>
          </p:cNvPr>
          <p:cNvSpPr/>
          <p:nvPr/>
        </p:nvSpPr>
        <p:spPr>
          <a:xfrm rot="5400000">
            <a:off x="3725529" y="3922165"/>
            <a:ext cx="310638" cy="7600"/>
          </a:xfrm>
          <a:custGeom>
            <a:avLst/>
            <a:gdLst/>
            <a:ahLst/>
            <a:cxnLst/>
            <a:rect l="l" t="t" r="r" b="b"/>
            <a:pathLst>
              <a:path w="310638" h="7600" fill="none">
                <a:moveTo>
                  <a:pt x="0" y="0"/>
                </a:moveTo>
                <a:lnTo>
                  <a:pt x="310638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3" name="Process">
            <a:extLst>
              <a:ext uri="{FF2B5EF4-FFF2-40B4-BE49-F238E27FC236}">
                <a16:creationId xmlns:a16="http://schemas.microsoft.com/office/drawing/2014/main" id="{5E216945-0A56-4547-A094-312470593688}"/>
              </a:ext>
            </a:extLst>
          </p:cNvPr>
          <p:cNvSpPr/>
          <p:nvPr/>
        </p:nvSpPr>
        <p:spPr>
          <a:xfrm>
            <a:off x="4789312" y="3304691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1st and 2nd degree client complaint negotiation</a:t>
            </a:r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id="{BA7A6735-F511-4A37-805C-6EFA39018736}"/>
              </a:ext>
            </a:extLst>
          </p:cNvPr>
          <p:cNvSpPr/>
          <p:nvPr/>
        </p:nvSpPr>
        <p:spPr>
          <a:xfrm rot="-5400000">
            <a:off x="5101470" y="3163055"/>
            <a:ext cx="275673" cy="7600"/>
          </a:xfrm>
          <a:custGeom>
            <a:avLst/>
            <a:gdLst/>
            <a:ahLst/>
            <a:cxnLst/>
            <a:rect l="l" t="t" r="r" b="b"/>
            <a:pathLst>
              <a:path w="275673" h="7600" fill="none">
                <a:moveTo>
                  <a:pt x="0" y="0"/>
                </a:moveTo>
                <a:lnTo>
                  <a:pt x="275673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5BA458E1-E7FE-425B-9EE2-2CA0A04B119A}"/>
              </a:ext>
            </a:extLst>
          </p:cNvPr>
          <p:cNvSpPr/>
          <p:nvPr/>
        </p:nvSpPr>
        <p:spPr>
          <a:xfrm rot="5400000">
            <a:off x="5033315" y="5467223"/>
            <a:ext cx="396782" cy="7600"/>
          </a:xfrm>
          <a:custGeom>
            <a:avLst/>
            <a:gdLst/>
            <a:ahLst/>
            <a:cxnLst/>
            <a:rect l="l" t="t" r="r" b="b"/>
            <a:pathLst>
              <a:path w="396782" h="7600" fill="none">
                <a:moveTo>
                  <a:pt x="0" y="0"/>
                </a:moveTo>
                <a:lnTo>
                  <a:pt x="396782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6" name="Line">
            <a:extLst>
              <a:ext uri="{FF2B5EF4-FFF2-40B4-BE49-F238E27FC236}">
                <a16:creationId xmlns:a16="http://schemas.microsoft.com/office/drawing/2014/main" id="{13038F0E-0E7D-4680-A337-1762041D7430}"/>
              </a:ext>
            </a:extLst>
          </p:cNvPr>
          <p:cNvSpPr/>
          <p:nvPr/>
        </p:nvSpPr>
        <p:spPr>
          <a:xfrm>
            <a:off x="4330842" y="3537669"/>
            <a:ext cx="458470" cy="7600"/>
          </a:xfrm>
          <a:custGeom>
            <a:avLst/>
            <a:gdLst/>
            <a:ahLst/>
            <a:cxnLst/>
            <a:rect l="l" t="t" r="r" b="b"/>
            <a:pathLst>
              <a:path w="458470" h="7600" fill="none">
                <a:moveTo>
                  <a:pt x="0" y="0"/>
                </a:moveTo>
                <a:lnTo>
                  <a:pt x="458470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E6344B3A-99AC-4367-AE88-06F9C53304DD}"/>
              </a:ext>
            </a:extLst>
          </p:cNvPr>
          <p:cNvSpPr/>
          <p:nvPr/>
        </p:nvSpPr>
        <p:spPr>
          <a:xfrm rot="92662">
            <a:off x="1714480" y="483731"/>
            <a:ext cx="301623" cy="7600"/>
          </a:xfrm>
          <a:custGeom>
            <a:avLst/>
            <a:gdLst/>
            <a:ahLst/>
            <a:cxnLst/>
            <a:rect l="l" t="t" r="r" b="b"/>
            <a:pathLst>
              <a:path w="301623" h="7600" fill="none">
                <a:moveTo>
                  <a:pt x="0" y="0"/>
                </a:moveTo>
                <a:lnTo>
                  <a:pt x="301623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38" name="Line">
            <a:extLst>
              <a:ext uri="{FF2B5EF4-FFF2-40B4-BE49-F238E27FC236}">
                <a16:creationId xmlns:a16="http://schemas.microsoft.com/office/drawing/2014/main" id="{B9A9D65C-3D71-4078-8717-CEACA471F1C9}"/>
              </a:ext>
            </a:extLst>
          </p:cNvPr>
          <p:cNvSpPr/>
          <p:nvPr/>
        </p:nvSpPr>
        <p:spPr>
          <a:xfrm rot="5400000">
            <a:off x="2369923" y="805596"/>
            <a:ext cx="177243" cy="7600"/>
          </a:xfrm>
          <a:custGeom>
            <a:avLst/>
            <a:gdLst/>
            <a:ahLst/>
            <a:cxnLst/>
            <a:rect l="l" t="t" r="r" b="b"/>
            <a:pathLst>
              <a:path w="177243" h="7600" fill="none">
                <a:moveTo>
                  <a:pt x="0" y="0"/>
                </a:moveTo>
                <a:lnTo>
                  <a:pt x="177243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39" name="Process">
            <a:extLst>
              <a:ext uri="{FF2B5EF4-FFF2-40B4-BE49-F238E27FC236}">
                <a16:creationId xmlns:a16="http://schemas.microsoft.com/office/drawing/2014/main" id="{3E753E54-E2D4-4803-98E9-D4C1DC4149F1}"/>
              </a:ext>
            </a:extLst>
          </p:cNvPr>
          <p:cNvSpPr/>
          <p:nvPr/>
        </p:nvSpPr>
        <p:spPr>
          <a:xfrm>
            <a:off x="3438454" y="480667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Make solutions to   4th degree complaint</a:t>
            </a:r>
          </a:p>
        </p:txBody>
      </p:sp>
      <p:sp>
        <p:nvSpPr>
          <p:cNvPr id="40" name="Process">
            <a:extLst>
              <a:ext uri="{FF2B5EF4-FFF2-40B4-BE49-F238E27FC236}">
                <a16:creationId xmlns:a16="http://schemas.microsoft.com/office/drawing/2014/main" id="{E531BE04-EB2B-412C-9767-1786FE082630}"/>
              </a:ext>
            </a:extLst>
          </p:cNvPr>
          <p:cNvSpPr/>
          <p:nvPr/>
        </p:nvSpPr>
        <p:spPr>
          <a:xfrm>
            <a:off x="2016150" y="4081284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  <a:path w="892388" h="465955" fill="none">
                <a:moveTo>
                  <a:pt x="892388" y="465955"/>
                </a:moveTo>
                <a:lnTo>
                  <a:pt x="892388" y="0"/>
                </a:lnTo>
                <a:lnTo>
                  <a:pt x="0" y="0"/>
                </a:lnTo>
                <a:lnTo>
                  <a:pt x="0" y="465955"/>
                </a:lnTo>
                <a:lnTo>
                  <a:pt x="892388" y="465955"/>
                </a:lnTo>
                <a:close/>
              </a:path>
            </a:pathLst>
          </a:custGeom>
          <a:solidFill>
            <a:srgbClr val="BEC192"/>
          </a:solidFill>
          <a:ln w="7600" cap="flat">
            <a:solidFill>
              <a:srgbClr val="BEC192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Make advice for solutions to 3rd and 4th degree complaint</a:t>
            </a:r>
          </a:p>
        </p:txBody>
      </p:sp>
      <p:grpSp>
        <p:nvGrpSpPr>
          <p:cNvPr id="41" name="流程">
            <a:extLst>
              <a:ext uri="{FF2B5EF4-FFF2-40B4-BE49-F238E27FC236}">
                <a16:creationId xmlns:a16="http://schemas.microsoft.com/office/drawing/2014/main" id="{CF540970-17CD-4BDB-95A6-88873D1AD090}"/>
              </a:ext>
            </a:extLst>
          </p:cNvPr>
          <p:cNvGrpSpPr/>
          <p:nvPr/>
        </p:nvGrpSpPr>
        <p:grpSpPr>
          <a:xfrm>
            <a:off x="2016150" y="4806676"/>
            <a:ext cx="892388" cy="465956"/>
            <a:chOff x="1939950" y="4959076"/>
            <a:chExt cx="892388" cy="465956"/>
          </a:xfrm>
        </p:grpSpPr>
        <p:sp>
          <p:nvSpPr>
            <p:cNvPr id="42" name="フリーフォーム: 図形 41">
              <a:extLst>
                <a:ext uri="{FF2B5EF4-FFF2-40B4-BE49-F238E27FC236}">
                  <a16:creationId xmlns:a16="http://schemas.microsoft.com/office/drawing/2014/main" id="{EF1B59BD-84CA-46EA-939B-B9F91F80E8EA}"/>
                </a:ext>
              </a:extLst>
            </p:cNvPr>
            <p:cNvSpPr/>
            <p:nvPr/>
          </p:nvSpPr>
          <p:spPr>
            <a:xfrm>
              <a:off x="1939950" y="4959076"/>
              <a:ext cx="892388" cy="465956"/>
            </a:xfrm>
            <a:custGeom>
              <a:avLst/>
              <a:gdLst/>
              <a:ahLst/>
              <a:cxnLst/>
              <a:rect l="l" t="t" r="r" b="b"/>
              <a:pathLst>
                <a:path w="892388" h="465956" stroke="0">
                  <a:moveTo>
                    <a:pt x="892388" y="465956"/>
                  </a:moveTo>
                  <a:lnTo>
                    <a:pt x="892388" y="0"/>
                  </a:lnTo>
                  <a:lnTo>
                    <a:pt x="0" y="0"/>
                  </a:lnTo>
                  <a:lnTo>
                    <a:pt x="0" y="465956"/>
                  </a:lnTo>
                  <a:lnTo>
                    <a:pt x="892388" y="465956"/>
                  </a:lnTo>
                  <a:close/>
                </a:path>
                <a:path w="892388" h="465956" fill="none">
                  <a:moveTo>
                    <a:pt x="892388" y="465956"/>
                  </a:moveTo>
                  <a:lnTo>
                    <a:pt x="892388" y="0"/>
                  </a:lnTo>
                  <a:lnTo>
                    <a:pt x="0" y="0"/>
                  </a:lnTo>
                  <a:lnTo>
                    <a:pt x="0" y="465956"/>
                  </a:lnTo>
                  <a:lnTo>
                    <a:pt x="892388" y="465956"/>
                  </a:lnTo>
                  <a:close/>
                </a:path>
              </a:pathLst>
            </a:custGeom>
            <a:solidFill>
              <a:srgbClr val="BEC192"/>
            </a:solidFill>
            <a:ln w="7600" cap="flat">
              <a:solidFill>
                <a:srgbClr val="BEC192"/>
              </a:solidFill>
              <a:miter/>
            </a:ln>
          </p:spPr>
        </p:sp>
        <p:sp>
          <p:nvSpPr>
            <p:cNvPr id="43" name="Text 184">
              <a:extLst>
                <a:ext uri="{FF2B5EF4-FFF2-40B4-BE49-F238E27FC236}">
                  <a16:creationId xmlns:a16="http://schemas.microsoft.com/office/drawing/2014/main" id="{0AD93108-6698-4FE3-90AB-020936AAC9CE}"/>
                </a:ext>
              </a:extLst>
            </p:cNvPr>
            <p:cNvSpPr txBox="1"/>
            <p:nvPr/>
          </p:nvSpPr>
          <p:spPr>
            <a:xfrm>
              <a:off x="1939950" y="4959076"/>
              <a:ext cx="892388" cy="465956"/>
            </a:xfrm>
            <a:prstGeom prst="rect">
              <a:avLst/>
            </a:prstGeom>
            <a:noFill/>
          </p:spPr>
          <p:txBody>
            <a:bodyPr wrap="square" lIns="38100" tIns="38100" rIns="38100" bIns="38100" rtlCol="0" anchor="ctr"/>
            <a:lstStyle/>
            <a:p>
              <a:pPr algn="ctr"/>
              <a:r>
                <a:rPr lang="zh-CN" altLang="en-US" sz="760" dirty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</a:rPr>
                <a:t>Implement solutions</a:t>
              </a:r>
            </a:p>
          </p:txBody>
        </p:sp>
      </p:grpSp>
      <p:sp>
        <p:nvSpPr>
          <p:cNvPr id="44" name="Line">
            <a:extLst>
              <a:ext uri="{FF2B5EF4-FFF2-40B4-BE49-F238E27FC236}">
                <a16:creationId xmlns:a16="http://schemas.microsoft.com/office/drawing/2014/main" id="{8B70CEF4-F661-49F6-8CF7-484DC4D32AE7}"/>
              </a:ext>
            </a:extLst>
          </p:cNvPr>
          <p:cNvSpPr/>
          <p:nvPr/>
        </p:nvSpPr>
        <p:spPr>
          <a:xfrm>
            <a:off x="2908539" y="4314262"/>
            <a:ext cx="529915" cy="7600"/>
          </a:xfrm>
          <a:custGeom>
            <a:avLst/>
            <a:gdLst/>
            <a:ahLst/>
            <a:cxnLst/>
            <a:rect l="l" t="t" r="r" b="b"/>
            <a:pathLst>
              <a:path w="529915" h="7600" fill="none">
                <a:moveTo>
                  <a:pt x="0" y="0"/>
                </a:moveTo>
                <a:lnTo>
                  <a:pt x="529915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45" name="Line">
            <a:extLst>
              <a:ext uri="{FF2B5EF4-FFF2-40B4-BE49-F238E27FC236}">
                <a16:creationId xmlns:a16="http://schemas.microsoft.com/office/drawing/2014/main" id="{AE8917E7-3F56-409F-B292-A506BDB610C0}"/>
              </a:ext>
            </a:extLst>
          </p:cNvPr>
          <p:cNvSpPr/>
          <p:nvPr/>
        </p:nvSpPr>
        <p:spPr>
          <a:xfrm rot="5400000">
            <a:off x="3751129" y="4673158"/>
            <a:ext cx="259437" cy="7600"/>
          </a:xfrm>
          <a:custGeom>
            <a:avLst/>
            <a:gdLst/>
            <a:ahLst/>
            <a:cxnLst/>
            <a:rect l="l" t="t" r="r" b="b"/>
            <a:pathLst>
              <a:path w="259437" h="7600" fill="none">
                <a:moveTo>
                  <a:pt x="0" y="0"/>
                </a:moveTo>
                <a:lnTo>
                  <a:pt x="259437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46" name="Line">
            <a:extLst>
              <a:ext uri="{FF2B5EF4-FFF2-40B4-BE49-F238E27FC236}">
                <a16:creationId xmlns:a16="http://schemas.microsoft.com/office/drawing/2014/main" id="{FDC028DD-30D0-4938-84EC-977E154BD0EA}"/>
              </a:ext>
            </a:extLst>
          </p:cNvPr>
          <p:cNvSpPr/>
          <p:nvPr/>
        </p:nvSpPr>
        <p:spPr>
          <a:xfrm rot="10800000">
            <a:off x="4330842" y="5032054"/>
            <a:ext cx="458470" cy="7600"/>
          </a:xfrm>
          <a:custGeom>
            <a:avLst/>
            <a:gdLst/>
            <a:ahLst/>
            <a:cxnLst/>
            <a:rect l="l" t="t" r="r" b="b"/>
            <a:pathLst>
              <a:path w="458470" h="7600" fill="none">
                <a:moveTo>
                  <a:pt x="0" y="0"/>
                </a:moveTo>
                <a:lnTo>
                  <a:pt x="458470" y="0"/>
                </a:lnTo>
              </a:path>
            </a:pathLst>
          </a:custGeom>
          <a:solidFill>
            <a:srgbClr val="7A9476"/>
          </a:solidFill>
          <a:ln w="7600" cap="flat">
            <a:solidFill>
              <a:srgbClr val="7A9476"/>
            </a:solidFill>
            <a:miter/>
          </a:ln>
        </p:spPr>
      </p:sp>
      <p:sp>
        <p:nvSpPr>
          <p:cNvPr id="47" name="Line">
            <a:extLst>
              <a:ext uri="{FF2B5EF4-FFF2-40B4-BE49-F238E27FC236}">
                <a16:creationId xmlns:a16="http://schemas.microsoft.com/office/drawing/2014/main" id="{CBA8DAAC-9711-43B6-9C08-D7EF6B208756}"/>
              </a:ext>
            </a:extLst>
          </p:cNvPr>
          <p:cNvSpPr/>
          <p:nvPr/>
        </p:nvSpPr>
        <p:spPr>
          <a:xfrm rot="10800000">
            <a:off x="2908539" y="5032054"/>
            <a:ext cx="529915" cy="7600"/>
          </a:xfrm>
          <a:custGeom>
            <a:avLst/>
            <a:gdLst/>
            <a:ahLst/>
            <a:cxnLst/>
            <a:rect l="l" t="t" r="r" b="b"/>
            <a:pathLst>
              <a:path w="529915" h="7600" fill="none">
                <a:moveTo>
                  <a:pt x="0" y="0"/>
                </a:moveTo>
                <a:lnTo>
                  <a:pt x="529915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48" name="Decision">
            <a:extLst>
              <a:ext uri="{FF2B5EF4-FFF2-40B4-BE49-F238E27FC236}">
                <a16:creationId xmlns:a16="http://schemas.microsoft.com/office/drawing/2014/main" id="{F50C1300-746E-4DFE-B442-711028CB0157}"/>
              </a:ext>
            </a:extLst>
          </p:cNvPr>
          <p:cNvSpPr/>
          <p:nvPr/>
        </p:nvSpPr>
        <p:spPr>
          <a:xfrm>
            <a:off x="766803" y="4806676"/>
            <a:ext cx="892388" cy="465955"/>
          </a:xfrm>
          <a:custGeom>
            <a:avLst/>
            <a:gdLst>
              <a:gd name="connsiteX0" fmla="*/ 0 w 892388"/>
              <a:gd name="connsiteY0" fmla="*/ 232978 h 465955"/>
              <a:gd name="connsiteX1" fmla="*/ 446194 w 892388"/>
              <a:gd name="connsiteY1" fmla="*/ 0 h 465955"/>
              <a:gd name="connsiteX2" fmla="*/ 892388 w 892388"/>
              <a:gd name="connsiteY2" fmla="*/ 232978 h 465955"/>
              <a:gd name="connsiteX3" fmla="*/ 446194 w 892388"/>
              <a:gd name="connsiteY3" fmla="*/ 465955 h 465955"/>
            </a:gdLst>
            <a:ahLst/>
            <a:cxnLst>
              <a:cxn ang="108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5400000">
                <a:pos x="connsiteX3" y="connsiteY3"/>
              </a:cxn>
            </a:cxnLst>
            <a:rect l="l" t="t" r="r" b="b"/>
            <a:pathLst>
              <a:path w="892388" h="465955" stroke="0">
                <a:moveTo>
                  <a:pt x="446194" y="465955"/>
                </a:moveTo>
                <a:lnTo>
                  <a:pt x="892388" y="232978"/>
                </a:lnTo>
                <a:lnTo>
                  <a:pt x="446194" y="0"/>
                </a:lnTo>
                <a:lnTo>
                  <a:pt x="0" y="232978"/>
                </a:lnTo>
                <a:lnTo>
                  <a:pt x="446194" y="465955"/>
                </a:lnTo>
                <a:close/>
              </a:path>
              <a:path w="892388" h="465955" fill="none">
                <a:moveTo>
                  <a:pt x="446194" y="465955"/>
                </a:moveTo>
                <a:lnTo>
                  <a:pt x="892388" y="232978"/>
                </a:lnTo>
                <a:lnTo>
                  <a:pt x="446194" y="0"/>
                </a:lnTo>
                <a:lnTo>
                  <a:pt x="0" y="232978"/>
                </a:lnTo>
                <a:lnTo>
                  <a:pt x="446194" y="465955"/>
                </a:lnTo>
                <a:close/>
              </a:path>
            </a:pathLst>
          </a:custGeom>
          <a:solidFill>
            <a:srgbClr val="5B8FC9"/>
          </a:solidFill>
          <a:ln w="7600" cap="flat">
            <a:solidFill>
              <a:srgbClr val="5B8FC9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Feedback on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solutions </a:t>
            </a:r>
          </a:p>
        </p:txBody>
      </p:sp>
      <p:sp>
        <p:nvSpPr>
          <p:cNvPr id="49" name="Line">
            <a:extLst>
              <a:ext uri="{FF2B5EF4-FFF2-40B4-BE49-F238E27FC236}">
                <a16:creationId xmlns:a16="http://schemas.microsoft.com/office/drawing/2014/main" id="{01F68988-5C25-4924-B24B-4DA456FD632C}"/>
              </a:ext>
            </a:extLst>
          </p:cNvPr>
          <p:cNvSpPr/>
          <p:nvPr/>
        </p:nvSpPr>
        <p:spPr>
          <a:xfrm rot="10800000">
            <a:off x="1659192" y="5032054"/>
            <a:ext cx="356958" cy="7600"/>
          </a:xfrm>
          <a:custGeom>
            <a:avLst/>
            <a:gdLst/>
            <a:ahLst/>
            <a:cxnLst/>
            <a:rect l="l" t="t" r="r" b="b"/>
            <a:pathLst>
              <a:path w="356958" h="7600" fill="none">
                <a:moveTo>
                  <a:pt x="0" y="0"/>
                </a:moveTo>
                <a:lnTo>
                  <a:pt x="356958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grpSp>
        <p:nvGrpSpPr>
          <p:cNvPr id="50" name="Group 185">
            <a:extLst>
              <a:ext uri="{FF2B5EF4-FFF2-40B4-BE49-F238E27FC236}">
                <a16:creationId xmlns:a16="http://schemas.microsoft.com/office/drawing/2014/main" id="{73967BD1-EEB4-49BE-924A-07803CA81AA6}"/>
              </a:ext>
            </a:extLst>
          </p:cNvPr>
          <p:cNvGrpSpPr/>
          <p:nvPr/>
        </p:nvGrpSpPr>
        <p:grpSpPr>
          <a:xfrm rot="-5388784">
            <a:off x="-812579" y="2766880"/>
            <a:ext cx="4072039" cy="7600"/>
            <a:chOff x="-888779" y="2919280"/>
            <a:chExt cx="4072039" cy="7600"/>
          </a:xfrm>
        </p:grpSpPr>
        <p:sp>
          <p:nvSpPr>
            <p:cNvPr id="51" name="Line">
              <a:extLst>
                <a:ext uri="{FF2B5EF4-FFF2-40B4-BE49-F238E27FC236}">
                  <a16:creationId xmlns:a16="http://schemas.microsoft.com/office/drawing/2014/main" id="{11EB59BC-A182-4E92-8B8B-E9CFDAAEE041}"/>
                </a:ext>
              </a:extLst>
            </p:cNvPr>
            <p:cNvSpPr/>
            <p:nvPr/>
          </p:nvSpPr>
          <p:spPr>
            <a:xfrm>
              <a:off x="-888779" y="2919280"/>
              <a:ext cx="4072039" cy="7600"/>
            </a:xfrm>
            <a:custGeom>
              <a:avLst/>
              <a:gdLst/>
              <a:ahLst/>
              <a:cxnLst/>
              <a:rect l="l" t="t" r="r" b="b"/>
              <a:pathLst>
                <a:path w="4072039" h="7600" fill="none">
                  <a:moveTo>
                    <a:pt x="0" y="0"/>
                  </a:moveTo>
                  <a:lnTo>
                    <a:pt x="4072039" y="0"/>
                  </a:lnTo>
                </a:path>
              </a:pathLst>
            </a:custGeom>
            <a:solidFill>
              <a:srgbClr val="FFFFFF"/>
            </a:solidFill>
            <a:ln w="2500" cap="flat">
              <a:solidFill>
                <a:srgbClr val="4C777D"/>
              </a:solidFill>
              <a:custDash>
                <a:ds d="1100000" sp="500000"/>
              </a:custDash>
              <a:miter/>
              <a:tailEnd type="stealth" w="med" len="med"/>
            </a:ln>
          </p:spPr>
        </p:sp>
        <p:sp>
          <p:nvSpPr>
            <p:cNvPr id="52" name="Text 186">
              <a:extLst>
                <a:ext uri="{FF2B5EF4-FFF2-40B4-BE49-F238E27FC236}">
                  <a16:creationId xmlns:a16="http://schemas.microsoft.com/office/drawing/2014/main" id="{223ED645-C302-45D9-AF06-5209D66D54FD}"/>
                </a:ext>
              </a:extLst>
            </p:cNvPr>
            <p:cNvSpPr txBox="1"/>
            <p:nvPr/>
          </p:nvSpPr>
          <p:spPr>
            <a:xfrm rot="5388784">
              <a:off x="812840" y="2861831"/>
              <a:ext cx="668800" cy="114898"/>
            </a:xfrm>
            <a:prstGeom prst="rect">
              <a:avLst/>
            </a:prstGeom>
            <a:noFill/>
          </p:spPr>
          <p:txBody>
            <a:bodyPr wrap="none" lIns="38100" tIns="38100" rIns="38100" bIns="38100" rtlCol="0" anchor="ctr"/>
            <a:lstStyle/>
            <a:p>
              <a:pPr algn="ctr"/>
              <a:r>
                <a:rPr lang="zh-CN" altLang="en-US" sz="760" dirty="0">
                  <a:solidFill>
                    <a:srgbClr val="4C777D"/>
                  </a:solidFill>
                  <a:highlight>
                    <a:srgbClr val="FEFEFE"/>
                  </a:highlight>
                  <a:latin typeface="Arial"/>
                  <a:ea typeface="Arial"/>
                  <a:cs typeface="Arial"/>
                </a:rPr>
                <a:t>Not satisfied</a:t>
              </a:r>
            </a:p>
          </p:txBody>
        </p:sp>
      </p:grpSp>
      <p:grpSp>
        <p:nvGrpSpPr>
          <p:cNvPr id="53" name="Group 187">
            <a:extLst>
              <a:ext uri="{FF2B5EF4-FFF2-40B4-BE49-F238E27FC236}">
                <a16:creationId xmlns:a16="http://schemas.microsoft.com/office/drawing/2014/main" id="{B8691023-1DFF-4E1E-B780-7B0179D3976C}"/>
              </a:ext>
            </a:extLst>
          </p:cNvPr>
          <p:cNvGrpSpPr/>
          <p:nvPr/>
        </p:nvGrpSpPr>
        <p:grpSpPr>
          <a:xfrm rot="5400000">
            <a:off x="646694" y="5831335"/>
            <a:ext cx="1125007" cy="7600"/>
            <a:chOff x="570494" y="5983735"/>
            <a:chExt cx="1125007" cy="7600"/>
          </a:xfrm>
        </p:grpSpPr>
        <p:sp>
          <p:nvSpPr>
            <p:cNvPr id="54" name="Line">
              <a:extLst>
                <a:ext uri="{FF2B5EF4-FFF2-40B4-BE49-F238E27FC236}">
                  <a16:creationId xmlns:a16="http://schemas.microsoft.com/office/drawing/2014/main" id="{96B2F8CC-A599-4C17-BB01-C53BADF2B4B4}"/>
                </a:ext>
              </a:extLst>
            </p:cNvPr>
            <p:cNvSpPr/>
            <p:nvPr/>
          </p:nvSpPr>
          <p:spPr>
            <a:xfrm>
              <a:off x="570494" y="5983735"/>
              <a:ext cx="1125007" cy="7600"/>
            </a:xfrm>
            <a:custGeom>
              <a:avLst/>
              <a:gdLst/>
              <a:ahLst/>
              <a:cxnLst/>
              <a:rect l="l" t="t" r="r" b="b"/>
              <a:pathLst>
                <a:path w="1125007" h="7600" fill="none">
                  <a:moveTo>
                    <a:pt x="0" y="0"/>
                  </a:moveTo>
                  <a:lnTo>
                    <a:pt x="1125007" y="0"/>
                  </a:lnTo>
                </a:path>
              </a:pathLst>
            </a:custGeom>
            <a:solidFill>
              <a:srgbClr val="FFFFFF"/>
            </a:solidFill>
            <a:ln w="2500" cap="flat">
              <a:solidFill>
                <a:srgbClr val="4C777D"/>
              </a:solidFill>
              <a:custDash>
                <a:ds d="1100000" sp="500000"/>
              </a:custDash>
              <a:miter/>
              <a:tailEnd type="stealth" w="med" len="med"/>
            </a:ln>
          </p:spPr>
        </p:sp>
        <p:sp>
          <p:nvSpPr>
            <p:cNvPr id="55" name="Text 188">
              <a:extLst>
                <a:ext uri="{FF2B5EF4-FFF2-40B4-BE49-F238E27FC236}">
                  <a16:creationId xmlns:a16="http://schemas.microsoft.com/office/drawing/2014/main" id="{72AA6675-A2DB-40F1-861B-260E3D847D6D}"/>
                </a:ext>
              </a:extLst>
            </p:cNvPr>
            <p:cNvSpPr txBox="1"/>
            <p:nvPr/>
          </p:nvSpPr>
          <p:spPr>
            <a:xfrm rot="-5400000">
              <a:off x="882198" y="5926286"/>
              <a:ext cx="501600" cy="114898"/>
            </a:xfrm>
            <a:prstGeom prst="rect">
              <a:avLst/>
            </a:prstGeom>
            <a:noFill/>
          </p:spPr>
          <p:txBody>
            <a:bodyPr wrap="none" lIns="38100" tIns="38100" rIns="38100" bIns="38100" rtlCol="0" anchor="ctr"/>
            <a:lstStyle/>
            <a:p>
              <a:pPr algn="ctr"/>
              <a:r>
                <a:rPr lang="zh-CN" altLang="en-US" sz="760" dirty="0">
                  <a:solidFill>
                    <a:srgbClr val="4C777D"/>
                  </a:solidFill>
                  <a:highlight>
                    <a:srgbClr val="FEFEFE"/>
                  </a:highlight>
                  <a:latin typeface="Arial"/>
                  <a:ea typeface="Arial"/>
                  <a:cs typeface="Arial"/>
                </a:rPr>
                <a:t>Satisfied</a:t>
              </a:r>
            </a:p>
          </p:txBody>
        </p:sp>
      </p:grpSp>
      <p:sp>
        <p:nvSpPr>
          <p:cNvPr id="56" name="Line">
            <a:extLst>
              <a:ext uri="{FF2B5EF4-FFF2-40B4-BE49-F238E27FC236}">
                <a16:creationId xmlns:a16="http://schemas.microsoft.com/office/drawing/2014/main" id="{0AB12336-F056-4FA5-9C76-31CC9B727D15}"/>
              </a:ext>
            </a:extLst>
          </p:cNvPr>
          <p:cNvSpPr/>
          <p:nvPr/>
        </p:nvSpPr>
        <p:spPr>
          <a:xfrm>
            <a:off x="1788017" y="6647840"/>
            <a:ext cx="1650436" cy="7600"/>
          </a:xfrm>
          <a:custGeom>
            <a:avLst/>
            <a:gdLst/>
            <a:ahLst/>
            <a:cxnLst/>
            <a:rect l="l" t="t" r="r" b="b"/>
            <a:pathLst>
              <a:path w="1650436" h="7600" fill="none">
                <a:moveTo>
                  <a:pt x="0" y="0"/>
                </a:moveTo>
                <a:lnTo>
                  <a:pt x="1650436" y="0"/>
                </a:lnTo>
              </a:path>
            </a:pathLst>
          </a:custGeom>
          <a:solidFill>
            <a:srgbClr val="FFFFFF"/>
          </a:solidFill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57" name="终结符">
            <a:extLst>
              <a:ext uri="{FF2B5EF4-FFF2-40B4-BE49-F238E27FC236}">
                <a16:creationId xmlns:a16="http://schemas.microsoft.com/office/drawing/2014/main" id="{976B9A9E-C802-42CF-B0F0-139497394DE1}"/>
              </a:ext>
            </a:extLst>
          </p:cNvPr>
          <p:cNvSpPr/>
          <p:nvPr/>
        </p:nvSpPr>
        <p:spPr>
          <a:xfrm>
            <a:off x="1887325" y="1815190"/>
            <a:ext cx="1150039" cy="500404"/>
          </a:xfrm>
          <a:custGeom>
            <a:avLst/>
            <a:gdLst>
              <a:gd name="connsiteX0" fmla="*/ 575020 w 1150039"/>
              <a:gd name="connsiteY0" fmla="*/ 500404 h 500404"/>
              <a:gd name="connsiteX1" fmla="*/ 575020 w 1150039"/>
              <a:gd name="connsiteY1" fmla="*/ 0 h 500404"/>
              <a:gd name="connsiteX2" fmla="*/ 1150039 w 1150039"/>
              <a:gd name="connsiteY2" fmla="*/ 250202 h 500404"/>
              <a:gd name="connsiteX3" fmla="*/ 0 w 1150039"/>
              <a:gd name="connsiteY3" fmla="*/ 250202 h 500404"/>
              <a:gd name="connsiteX4" fmla="*/ 575020 w 1150039"/>
              <a:gd name="connsiteY4" fmla="*/ 250202 h 500404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0039" h="500404" stroke="0">
                <a:moveTo>
                  <a:pt x="250202" y="500404"/>
                </a:moveTo>
                <a:lnTo>
                  <a:pt x="899837" y="500404"/>
                </a:lnTo>
                <a:cubicBezTo>
                  <a:pt x="1038024" y="500404"/>
                  <a:pt x="1150039" y="388388"/>
                  <a:pt x="1150039" y="250202"/>
                </a:cubicBezTo>
                <a:cubicBezTo>
                  <a:pt x="1150039" y="112015"/>
                  <a:pt x="1038024" y="0"/>
                  <a:pt x="899837" y="0"/>
                </a:cubicBezTo>
                <a:lnTo>
                  <a:pt x="250202" y="0"/>
                </a:lnTo>
                <a:cubicBezTo>
                  <a:pt x="112015" y="0"/>
                  <a:pt x="0" y="112015"/>
                  <a:pt x="0" y="250202"/>
                </a:cubicBezTo>
                <a:cubicBezTo>
                  <a:pt x="0" y="388388"/>
                  <a:pt x="112015" y="500404"/>
                  <a:pt x="250202" y="500404"/>
                </a:cubicBezTo>
                <a:close/>
              </a:path>
              <a:path w="1150039" h="500404" fill="none">
                <a:moveTo>
                  <a:pt x="250202" y="500404"/>
                </a:moveTo>
                <a:lnTo>
                  <a:pt x="899837" y="500404"/>
                </a:lnTo>
                <a:cubicBezTo>
                  <a:pt x="1038024" y="500404"/>
                  <a:pt x="1150039" y="388388"/>
                  <a:pt x="1150039" y="250202"/>
                </a:cubicBezTo>
                <a:cubicBezTo>
                  <a:pt x="1150039" y="112015"/>
                  <a:pt x="1038024" y="0"/>
                  <a:pt x="899837" y="0"/>
                </a:cubicBezTo>
                <a:lnTo>
                  <a:pt x="250202" y="0"/>
                </a:lnTo>
                <a:cubicBezTo>
                  <a:pt x="112015" y="0"/>
                  <a:pt x="0" y="112015"/>
                  <a:pt x="0" y="250202"/>
                </a:cubicBezTo>
                <a:cubicBezTo>
                  <a:pt x="0" y="388388"/>
                  <a:pt x="112015" y="500404"/>
                  <a:pt x="250202" y="500404"/>
                </a:cubicBezTo>
                <a:close/>
              </a:path>
            </a:pathLst>
          </a:custGeom>
          <a:solidFill>
            <a:srgbClr val="EEA9A7"/>
          </a:solidFill>
          <a:ln w="7600" cap="flat">
            <a:solidFill>
              <a:srgbClr val="EEA9A7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Logistic complaint </a:t>
            </a:r>
          </a:p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processing flow</a:t>
            </a:r>
          </a:p>
        </p:txBody>
      </p:sp>
      <p:sp>
        <p:nvSpPr>
          <p:cNvPr id="58" name="Terminator">
            <a:extLst>
              <a:ext uri="{FF2B5EF4-FFF2-40B4-BE49-F238E27FC236}">
                <a16:creationId xmlns:a16="http://schemas.microsoft.com/office/drawing/2014/main" id="{8BFDD34B-2062-4355-8BB1-7E6AAC5D6EE7}"/>
              </a:ext>
            </a:extLst>
          </p:cNvPr>
          <p:cNvSpPr/>
          <p:nvPr/>
        </p:nvSpPr>
        <p:spPr>
          <a:xfrm>
            <a:off x="612578" y="6410338"/>
            <a:ext cx="1150039" cy="500404"/>
          </a:xfrm>
          <a:custGeom>
            <a:avLst/>
            <a:gdLst>
              <a:gd name="connsiteX0" fmla="*/ 575020 w 1150039"/>
              <a:gd name="connsiteY0" fmla="*/ 500404 h 500404"/>
              <a:gd name="connsiteX1" fmla="*/ 575020 w 1150039"/>
              <a:gd name="connsiteY1" fmla="*/ 0 h 500404"/>
              <a:gd name="connsiteX2" fmla="*/ 1150039 w 1150039"/>
              <a:gd name="connsiteY2" fmla="*/ 250202 h 500404"/>
              <a:gd name="connsiteX3" fmla="*/ 0 w 1150039"/>
              <a:gd name="connsiteY3" fmla="*/ 250202 h 500404"/>
              <a:gd name="connsiteX4" fmla="*/ 575020 w 1150039"/>
              <a:gd name="connsiteY4" fmla="*/ 250202 h 500404"/>
            </a:gdLst>
            <a:ahLst/>
            <a:cxnLst>
              <a:cxn ang="5400000">
                <a:pos x="connsiteX0" y="connsiteY0"/>
              </a:cxn>
              <a:cxn ang="16200000">
                <a:pos x="connsiteX1" y="connsiteY1"/>
              </a:cxn>
              <a:cxn ang="0">
                <a:pos x="connsiteX2" y="connsiteY2"/>
              </a:cxn>
              <a:cxn ang="1080000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0039" h="500404" stroke="0">
                <a:moveTo>
                  <a:pt x="250202" y="500404"/>
                </a:moveTo>
                <a:lnTo>
                  <a:pt x="899837" y="500404"/>
                </a:lnTo>
                <a:cubicBezTo>
                  <a:pt x="1038024" y="500404"/>
                  <a:pt x="1150039" y="388388"/>
                  <a:pt x="1150039" y="250202"/>
                </a:cubicBezTo>
                <a:cubicBezTo>
                  <a:pt x="1150039" y="112015"/>
                  <a:pt x="1038024" y="0"/>
                  <a:pt x="899837" y="0"/>
                </a:cubicBezTo>
                <a:lnTo>
                  <a:pt x="250202" y="0"/>
                </a:lnTo>
                <a:cubicBezTo>
                  <a:pt x="112015" y="0"/>
                  <a:pt x="0" y="112015"/>
                  <a:pt x="0" y="250202"/>
                </a:cubicBezTo>
                <a:cubicBezTo>
                  <a:pt x="0" y="388388"/>
                  <a:pt x="112015" y="500404"/>
                  <a:pt x="250202" y="500404"/>
                </a:cubicBezTo>
                <a:close/>
              </a:path>
              <a:path w="1150039" h="500404" fill="none">
                <a:moveTo>
                  <a:pt x="250202" y="500404"/>
                </a:moveTo>
                <a:lnTo>
                  <a:pt x="899837" y="500404"/>
                </a:lnTo>
                <a:cubicBezTo>
                  <a:pt x="1038024" y="500404"/>
                  <a:pt x="1150039" y="388388"/>
                  <a:pt x="1150039" y="250202"/>
                </a:cubicBezTo>
                <a:cubicBezTo>
                  <a:pt x="1150039" y="112015"/>
                  <a:pt x="1038024" y="0"/>
                  <a:pt x="899837" y="0"/>
                </a:cubicBezTo>
                <a:lnTo>
                  <a:pt x="250202" y="0"/>
                </a:lnTo>
                <a:cubicBezTo>
                  <a:pt x="112015" y="0"/>
                  <a:pt x="0" y="112015"/>
                  <a:pt x="0" y="250202"/>
                </a:cubicBezTo>
                <a:cubicBezTo>
                  <a:pt x="0" y="388388"/>
                  <a:pt x="112015" y="500404"/>
                  <a:pt x="250202" y="500404"/>
                </a:cubicBezTo>
                <a:close/>
              </a:path>
            </a:pathLst>
          </a:custGeom>
          <a:solidFill>
            <a:srgbClr val="EEA9A7"/>
          </a:solidFill>
          <a:ln w="7600" cap="flat">
            <a:solidFill>
              <a:srgbClr val="EEA9A7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End</a:t>
            </a:r>
          </a:p>
        </p:txBody>
      </p:sp>
      <p:sp>
        <p:nvSpPr>
          <p:cNvPr id="59" name="Start 1">
            <a:extLst>
              <a:ext uri="{FF2B5EF4-FFF2-40B4-BE49-F238E27FC236}">
                <a16:creationId xmlns:a16="http://schemas.microsoft.com/office/drawing/2014/main" id="{6847D5E5-3396-43DC-A383-7F8FB2F8A62E}"/>
              </a:ext>
            </a:extLst>
          </p:cNvPr>
          <p:cNvSpPr/>
          <p:nvPr/>
        </p:nvSpPr>
        <p:spPr>
          <a:xfrm>
            <a:off x="737928" y="224678"/>
            <a:ext cx="976709" cy="509981"/>
          </a:xfrm>
          <a:custGeom>
            <a:avLst/>
            <a:gdLst>
              <a:gd name="connsiteX0" fmla="*/ 488354 w 976709"/>
              <a:gd name="connsiteY0" fmla="*/ 0 h 509981"/>
              <a:gd name="connsiteX1" fmla="*/ 488354 w 976709"/>
              <a:gd name="connsiteY1" fmla="*/ 509981 h 509981"/>
              <a:gd name="connsiteX2" fmla="*/ 0 w 976709"/>
              <a:gd name="connsiteY2" fmla="*/ 254991 h 509981"/>
              <a:gd name="connsiteX3" fmla="*/ 976709 w 976709"/>
              <a:gd name="connsiteY3" fmla="*/ 254991 h 509981"/>
              <a:gd name="connsiteX4" fmla="*/ 488354 w 976709"/>
              <a:gd name="connsiteY4" fmla="*/ 254991 h 509981"/>
            </a:gdLst>
            <a:ahLst/>
            <a:cxnLst>
              <a:cxn ang="16200000">
                <a:pos x="connsiteX0" y="connsiteY0"/>
              </a:cxn>
              <a:cxn ang="5400000">
                <a:pos x="connsiteX1" y="connsiteY1"/>
              </a:cxn>
              <a:cxn ang="1080000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709" h="509981" stroke="0">
                <a:moveTo>
                  <a:pt x="0" y="254991"/>
                </a:moveTo>
                <a:cubicBezTo>
                  <a:pt x="0" y="114163"/>
                  <a:pt x="218644" y="0"/>
                  <a:pt x="488354" y="0"/>
                </a:cubicBezTo>
                <a:cubicBezTo>
                  <a:pt x="758065" y="0"/>
                  <a:pt x="976709" y="114163"/>
                  <a:pt x="976709" y="254991"/>
                </a:cubicBezTo>
                <a:cubicBezTo>
                  <a:pt x="976709" y="395818"/>
                  <a:pt x="758065" y="509981"/>
                  <a:pt x="488354" y="509981"/>
                </a:cubicBezTo>
                <a:cubicBezTo>
                  <a:pt x="218644" y="509981"/>
                  <a:pt x="0" y="395818"/>
                  <a:pt x="0" y="254991"/>
                </a:cubicBezTo>
                <a:close/>
              </a:path>
              <a:path w="976709" h="509981" fill="none">
                <a:moveTo>
                  <a:pt x="0" y="254991"/>
                </a:moveTo>
                <a:cubicBezTo>
                  <a:pt x="0" y="114163"/>
                  <a:pt x="218644" y="0"/>
                  <a:pt x="488354" y="0"/>
                </a:cubicBezTo>
                <a:cubicBezTo>
                  <a:pt x="758065" y="0"/>
                  <a:pt x="976709" y="114163"/>
                  <a:pt x="976709" y="254991"/>
                </a:cubicBezTo>
                <a:cubicBezTo>
                  <a:pt x="976709" y="395818"/>
                  <a:pt x="758065" y="509981"/>
                  <a:pt x="488354" y="509981"/>
                </a:cubicBezTo>
                <a:cubicBezTo>
                  <a:pt x="218644" y="509981"/>
                  <a:pt x="0" y="395818"/>
                  <a:pt x="0" y="254991"/>
                </a:cubicBezTo>
                <a:close/>
              </a:path>
            </a:pathLst>
          </a:custGeom>
          <a:solidFill>
            <a:srgbClr val="F7AB60"/>
          </a:solidFill>
          <a:ln w="7600" cap="flat">
            <a:solidFill>
              <a:srgbClr val="F7AB60"/>
            </a:solidFill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76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Complain</a:t>
            </a:r>
          </a:p>
        </p:txBody>
      </p:sp>
      <p:sp>
        <p:nvSpPr>
          <p:cNvPr id="60" name="ConnectLine">
            <a:extLst>
              <a:ext uri="{FF2B5EF4-FFF2-40B4-BE49-F238E27FC236}">
                <a16:creationId xmlns:a16="http://schemas.microsoft.com/office/drawing/2014/main" id="{2A3A9311-A20C-4680-BB72-85CA5C735B98}"/>
              </a:ext>
            </a:extLst>
          </p:cNvPr>
          <p:cNvSpPr/>
          <p:nvPr/>
        </p:nvSpPr>
        <p:spPr>
          <a:xfrm>
            <a:off x="5681668" y="3029011"/>
            <a:ext cx="2458271" cy="2873382"/>
          </a:xfrm>
          <a:custGeom>
            <a:avLst/>
            <a:gdLst/>
            <a:ahLst/>
            <a:cxnLst/>
            <a:rect l="l" t="t" r="r" b="b"/>
            <a:pathLst>
              <a:path w="2458271" h="2873382" fill="none">
                <a:moveTo>
                  <a:pt x="2458271" y="0"/>
                </a:moveTo>
                <a:lnTo>
                  <a:pt x="2458271" y="2873382"/>
                </a:lnTo>
                <a:lnTo>
                  <a:pt x="0" y="2873382"/>
                </a:lnTo>
              </a:path>
            </a:pathLst>
          </a:custGeom>
          <a:noFill/>
          <a:ln w="7600" cap="flat">
            <a:solidFill>
              <a:srgbClr val="7A9476"/>
            </a:solidFill>
            <a:miter/>
          </a:ln>
        </p:spPr>
      </p:sp>
      <p:sp>
        <p:nvSpPr>
          <p:cNvPr id="61" name="ConnectLine">
            <a:extLst>
              <a:ext uri="{FF2B5EF4-FFF2-40B4-BE49-F238E27FC236}">
                <a16:creationId xmlns:a16="http://schemas.microsoft.com/office/drawing/2014/main" id="{4A9D1397-DCC1-4C3D-BC1C-A8C02635A436}"/>
              </a:ext>
            </a:extLst>
          </p:cNvPr>
          <p:cNvSpPr/>
          <p:nvPr/>
        </p:nvSpPr>
        <p:spPr>
          <a:xfrm>
            <a:off x="2462348" y="5272632"/>
            <a:ext cx="976106" cy="629760"/>
          </a:xfrm>
          <a:custGeom>
            <a:avLst/>
            <a:gdLst/>
            <a:ahLst/>
            <a:cxnLst/>
            <a:rect l="l" t="t" r="r" b="b"/>
            <a:pathLst>
              <a:path w="976106" h="629760" fill="none">
                <a:moveTo>
                  <a:pt x="976106" y="629760"/>
                </a:moveTo>
                <a:lnTo>
                  <a:pt x="0" y="629760"/>
                </a:lnTo>
                <a:lnTo>
                  <a:pt x="0" y="0"/>
                </a:lnTo>
              </a:path>
            </a:pathLst>
          </a:custGeom>
          <a:noFill/>
          <a:ln w="2500" cap="flat">
            <a:solidFill>
              <a:srgbClr val="4C777D"/>
            </a:solidFill>
            <a:custDash>
              <a:ds d="1100000" sp="500000"/>
            </a:custDash>
            <a:miter/>
            <a:tailEnd type="stealth" w="med" len="med"/>
          </a:ln>
        </p:spPr>
      </p:sp>
      <p:sp>
        <p:nvSpPr>
          <p:cNvPr id="62" name="ConnectLine">
            <a:extLst>
              <a:ext uri="{FF2B5EF4-FFF2-40B4-BE49-F238E27FC236}">
                <a16:creationId xmlns:a16="http://schemas.microsoft.com/office/drawing/2014/main" id="{E6DF0D0B-C928-4759-A58B-1843BF5EC0B9}"/>
              </a:ext>
            </a:extLst>
          </p:cNvPr>
          <p:cNvSpPr/>
          <p:nvPr/>
        </p:nvSpPr>
        <p:spPr>
          <a:xfrm>
            <a:off x="5681697" y="4547240"/>
            <a:ext cx="1006029" cy="1355153"/>
          </a:xfrm>
          <a:custGeom>
            <a:avLst/>
            <a:gdLst/>
            <a:ahLst/>
            <a:cxnLst/>
            <a:rect l="l" t="t" r="r" b="b"/>
            <a:pathLst>
              <a:path w="1006029" h="1355153" fill="none">
                <a:moveTo>
                  <a:pt x="1006029" y="0"/>
                </a:moveTo>
                <a:lnTo>
                  <a:pt x="1006029" y="1355153"/>
                </a:lnTo>
                <a:lnTo>
                  <a:pt x="0" y="1355153"/>
                </a:lnTo>
              </a:path>
            </a:pathLst>
          </a:custGeom>
          <a:noFill/>
          <a:ln w="7600" cap="flat">
            <a:solidFill>
              <a:srgbClr val="7A9476"/>
            </a:solidFill>
            <a:miter/>
          </a:ln>
        </p:spPr>
      </p:sp>
      <p:sp>
        <p:nvSpPr>
          <p:cNvPr id="63" name="ConnectLine">
            <a:extLst>
              <a:ext uri="{FF2B5EF4-FFF2-40B4-BE49-F238E27FC236}">
                <a16:creationId xmlns:a16="http://schemas.microsoft.com/office/drawing/2014/main" id="{166A93C4-4A18-4F10-A4E0-32F3D816702B}"/>
              </a:ext>
            </a:extLst>
          </p:cNvPr>
          <p:cNvSpPr/>
          <p:nvPr/>
        </p:nvSpPr>
        <p:spPr>
          <a:xfrm>
            <a:off x="3884648" y="5272631"/>
            <a:ext cx="7600" cy="396782"/>
          </a:xfrm>
          <a:custGeom>
            <a:avLst/>
            <a:gdLst/>
            <a:ahLst/>
            <a:cxnLst/>
            <a:rect l="l" t="t" r="r" b="b"/>
            <a:pathLst>
              <a:path w="7600" h="396782" fill="none">
                <a:moveTo>
                  <a:pt x="0" y="396782"/>
                </a:moveTo>
                <a:lnTo>
                  <a:pt x="0" y="0"/>
                </a:lnTo>
              </a:path>
            </a:pathLst>
          </a:custGeom>
          <a:noFill/>
          <a:ln w="7600" cap="flat">
            <a:solidFill>
              <a:srgbClr val="7A9476"/>
            </a:solidFill>
            <a:miter/>
          </a:ln>
        </p:spPr>
      </p:sp>
    </p:spTree>
    <p:extLst>
      <p:ext uri="{BB962C8B-B14F-4D97-AF65-F5344CB8AC3E}">
        <p14:creationId xmlns:p14="http://schemas.microsoft.com/office/powerpoint/2010/main" val="1846103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297</Words>
  <Application>Microsoft Office PowerPoint</Application>
  <PresentationFormat>画面に合わせる (4:3)</PresentationFormat>
  <Paragraphs>75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ＭＳ 明朝</vt:lpstr>
      <vt:lpstr>Arial</vt:lpstr>
      <vt:lpstr>Calibri</vt:lpstr>
      <vt:lpstr>Calibri Light</vt:lpstr>
      <vt:lpstr>Times New Roman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ws</dc:creator>
  <cp:lastModifiedBy>Luc吕文开</cp:lastModifiedBy>
  <cp:revision>9</cp:revision>
  <dcterms:created xsi:type="dcterms:W3CDTF">2025-04-01T20:40:23Z</dcterms:created>
  <dcterms:modified xsi:type="dcterms:W3CDTF">2025-04-09T03:59:43Z</dcterms:modified>
</cp:coreProperties>
</file>